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7" r:id="rId2"/>
    <p:sldId id="258" r:id="rId3"/>
    <p:sldId id="270" r:id="rId4"/>
    <p:sldId id="256" r:id="rId5"/>
    <p:sldId id="266" r:id="rId6"/>
    <p:sldId id="261" r:id="rId7"/>
    <p:sldId id="260" r:id="rId8"/>
    <p:sldId id="259" r:id="rId9"/>
    <p:sldId id="264" r:id="rId10"/>
    <p:sldId id="263" r:id="rId11"/>
    <p:sldId id="262" r:id="rId12"/>
    <p:sldId id="265" r:id="rId13"/>
    <p:sldId id="271" r:id="rId14"/>
    <p:sldId id="272" r:id="rId15"/>
    <p:sldId id="268" r:id="rId16"/>
    <p:sldId id="267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8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59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93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037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98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27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27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25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35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27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34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69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56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21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94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31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00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F5D25E-B602-4391-87E3-728D288C082F}" type="datetimeFigureOut">
              <a:rPr lang="nl-NL" smtClean="0"/>
              <a:t>19-2-2025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B9A3DD-0396-4F8E-88BD-DC4CC5808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648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17B42-05D4-C092-0A88-6C44EFA0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97CB7-1E5D-D3FC-73D1-A98EAD182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486" y="80552"/>
            <a:ext cx="9818914" cy="950576"/>
          </a:xfrm>
        </p:spPr>
        <p:txBody>
          <a:bodyPr>
            <a:normAutofit fontScale="90000"/>
          </a:bodyPr>
          <a:lstStyle/>
          <a:p>
            <a:r>
              <a:rPr lang="nl-NL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Vrijwilligersavond H.S.V. ‘Obdam en omstreken’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B45340-22CD-F17B-7FB1-1C6258744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2601" y="1082941"/>
            <a:ext cx="9678988" cy="1947333"/>
          </a:xfrm>
        </p:spPr>
        <p:txBody>
          <a:bodyPr/>
          <a:lstStyle/>
          <a:p>
            <a:r>
              <a:rPr lang="nl-NL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Kennismaken, ideeën uitwisselen en elkaar inspireren.</a:t>
            </a: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E868DE-A212-2461-9C8D-EDA55B2D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C149A69-4733-C8B8-FD4A-0CFFE646C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0D2647-0668-749B-873C-2D5381D9839C}"/>
              </a:ext>
            </a:extLst>
          </p:cNvPr>
          <p:cNvSpPr txBox="1"/>
          <p:nvPr/>
        </p:nvSpPr>
        <p:spPr>
          <a:xfrm>
            <a:off x="7422469" y="6169074"/>
            <a:ext cx="438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HSV Obdam februari 2025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CEDE3D1-E657-AB3D-2624-4F727E4C3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5" y="1767237"/>
            <a:ext cx="5696308" cy="37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2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455A-FC41-5B71-7F53-7292B288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AD613-0A3A-994A-D437-FD06D238E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97" y="777021"/>
            <a:ext cx="12192000" cy="79204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400" b="1" dirty="0">
                <a:latin typeface="+mn-lt"/>
                <a:cs typeface="Segoe UI" panose="020B0502040204020203" pitchFamily="34" charset="0"/>
              </a:rPr>
              <a:t>Vrijwilliger, worden of al zijn</a:t>
            </a:r>
            <a:br>
              <a:rPr lang="nl-NL" sz="4400" b="1" dirty="0">
                <a:latin typeface="+mn-lt"/>
                <a:cs typeface="Segoe UI" panose="020B0502040204020203" pitchFamily="34" charset="0"/>
              </a:rPr>
            </a:br>
            <a:r>
              <a:rPr lang="nl-NL" sz="4400" b="1" dirty="0">
                <a:latin typeface="+mn-lt"/>
                <a:cs typeface="Segoe UI" panose="020B0502040204020203" pitchFamily="34" charset="0"/>
              </a:rPr>
              <a:t>wat houd dat eigenlijk in? </a:t>
            </a:r>
            <a:endParaRPr lang="nl-NL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990A85-0942-726A-9968-C7C4AD03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2FE9B8-7482-8D72-9501-6D91C7E65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2050" name="Picture 2" descr="Kaartje vrijwilligers werven - Vrijwilligers - HSV Service - Sportvisserij  Nederland">
            <a:extLst>
              <a:ext uri="{FF2B5EF4-FFF2-40B4-BE49-F238E27FC236}">
                <a16:creationId xmlns:a16="http://schemas.microsoft.com/office/drawing/2014/main" id="{2B616441-500D-B1CE-329E-B990526F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449">
            <a:off x="5953320" y="2119967"/>
            <a:ext cx="5161812" cy="3653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44AB1CE-DC31-1087-CBA2-13FD9D4D7FB3}"/>
              </a:ext>
            </a:extLst>
          </p:cNvPr>
          <p:cNvSpPr txBox="1"/>
          <p:nvPr/>
        </p:nvSpPr>
        <p:spPr>
          <a:xfrm>
            <a:off x="271836" y="1752499"/>
            <a:ext cx="54080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b="1" dirty="0"/>
              <a:t>Kijk naar wat bij je past, en waar je energie van krijgt.</a:t>
            </a:r>
          </a:p>
          <a:p>
            <a:pPr marL="285750" indent="-285750">
              <a:buFontTx/>
              <a:buChar char="-"/>
            </a:pPr>
            <a:r>
              <a:rPr lang="nl-NL" sz="2400" b="1" dirty="0"/>
              <a:t>Inzetten voor de vereniging.</a:t>
            </a:r>
          </a:p>
          <a:p>
            <a:pPr marL="285750" indent="-285750">
              <a:buFontTx/>
              <a:buChar char="-"/>
            </a:pPr>
            <a:r>
              <a:rPr lang="nl-NL" sz="2400" b="1" dirty="0"/>
              <a:t>Sommige activiteiten is VOG nodig.</a:t>
            </a:r>
          </a:p>
          <a:p>
            <a:pPr marL="285750" indent="-285750">
              <a:buFontTx/>
              <a:buChar char="-"/>
            </a:pPr>
            <a:r>
              <a:rPr lang="nl-NL" sz="2400" b="1" dirty="0"/>
              <a:t>Houden aan gedragsregels, gezien je in naam van de vereniging bezig bent.</a:t>
            </a:r>
          </a:p>
          <a:p>
            <a:pPr marL="285750" indent="-285750">
              <a:buFontTx/>
              <a:buChar char="-"/>
            </a:pPr>
            <a:r>
              <a:rPr lang="nl-NL" sz="2400" b="1" dirty="0"/>
              <a:t>Cursussen volgen indien nodig.</a:t>
            </a:r>
          </a:p>
          <a:p>
            <a:pPr marL="285750" indent="-285750">
              <a:buFontTx/>
              <a:buChar char="-"/>
            </a:pPr>
            <a:r>
              <a:rPr lang="nl-NL" sz="2400" b="1" dirty="0"/>
              <a:t>Word wat van je verwacht.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88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D1766-DCED-7612-CF20-0167DCF05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52143-0B12-C2C6-41D3-292810A13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5430" y="67492"/>
            <a:ext cx="2459582" cy="1169127"/>
          </a:xfrm>
        </p:spPr>
        <p:txBody>
          <a:bodyPr/>
          <a:lstStyle/>
          <a:p>
            <a:r>
              <a:rPr lang="nl-NL" b="1" dirty="0"/>
              <a:t>Pauze.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0E3BCF-AF9A-47C2-9775-8E3F6FE1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7D02201-768B-3DA3-B5C8-428CD2928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4098" name="Picture 2" descr="50 ideeën over TOT LATER PAUZE SEE YOU LATER | giraffe kunst, vader-dochter  citaten, minions grappig">
            <a:extLst>
              <a:ext uri="{FF2B5EF4-FFF2-40B4-BE49-F238E27FC236}">
                <a16:creationId xmlns:a16="http://schemas.microsoft.com/office/drawing/2014/main" id="{0A261FC5-80E8-253F-B14B-228D40DD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498">
            <a:off x="150845" y="240135"/>
            <a:ext cx="2759315" cy="2759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AD682F-800A-F4F5-6C6B-E23B52B12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72" y="1549429"/>
            <a:ext cx="7659142" cy="5106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7559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92927-9069-C591-6642-C588C0CEF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CE9E4CA-DA33-4DFE-DAE1-DFBF70FC7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6395" y="2012887"/>
            <a:ext cx="7752806" cy="4306552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Wat zou jij willen doen als vrijwilliger?</a:t>
            </a:r>
          </a:p>
          <a:p>
            <a:endParaRPr lang="nl-NL" sz="24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504DEC-6C46-9E1D-E516-CB38068AE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29A7F35-AA46-1DA8-375C-2DD6009AE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179475D-8B32-3F5C-A849-92DE3FE83DF3}"/>
              </a:ext>
            </a:extLst>
          </p:cNvPr>
          <p:cNvSpPr txBox="1"/>
          <p:nvPr/>
        </p:nvSpPr>
        <p:spPr>
          <a:xfrm>
            <a:off x="825137" y="419534"/>
            <a:ext cx="10541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tx1"/>
                </a:solidFill>
                <a:cs typeface="Segoe UI" panose="020B0502040204020203" pitchFamily="34" charset="0"/>
              </a:rPr>
              <a:t>Wat zou jij kunnen of willen betekenen voor de club</a:t>
            </a:r>
            <a:endParaRPr lang="nl-NL" sz="3200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3228CEE-98B6-B8BA-9E5C-9FA405FD9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04" y="1561821"/>
            <a:ext cx="4998719" cy="3749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4" descr="Jeugd">
            <a:extLst>
              <a:ext uri="{FF2B5EF4-FFF2-40B4-BE49-F238E27FC236}">
                <a16:creationId xmlns:a16="http://schemas.microsoft.com/office/drawing/2014/main" id="{E5278440-5CC9-BA7E-FC89-E9073162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54" y="2701334"/>
            <a:ext cx="4261011" cy="311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824DCBB-3562-D4B8-BBEA-E7DAA2498522}"/>
              </a:ext>
            </a:extLst>
          </p:cNvPr>
          <p:cNvSpPr txBox="1"/>
          <p:nvPr/>
        </p:nvSpPr>
        <p:spPr>
          <a:xfrm>
            <a:off x="6275617" y="5505572"/>
            <a:ext cx="2894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/>
              <a:t>Feedback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2692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EC492-ABC8-269E-BAA8-72C9DF09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5A54E-052F-3875-7864-06B4936D1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526" y="269965"/>
            <a:ext cx="7898674" cy="1017814"/>
          </a:xfrm>
        </p:spPr>
        <p:txBody>
          <a:bodyPr/>
          <a:lstStyle/>
          <a:p>
            <a:r>
              <a:rPr lang="nl-NL" b="1" dirty="0"/>
              <a:t>Cursussen volgen.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160F10-B794-2386-A71E-56AED4F72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97" y="1287779"/>
            <a:ext cx="7318964" cy="4812453"/>
          </a:xfrm>
        </p:spPr>
        <p:txBody>
          <a:bodyPr>
            <a:normAutofit/>
          </a:bodyPr>
          <a:lstStyle/>
          <a:p>
            <a:pPr algn="l">
              <a:lnSpc>
                <a:spcPts val="1800"/>
              </a:lnSpc>
              <a:spcAft>
                <a:spcPts val="750"/>
              </a:spcAft>
            </a:pPr>
            <a:r>
              <a:rPr lang="nl-NL" sz="2400" b="1" i="0" dirty="0">
                <a:solidFill>
                  <a:schemeClr val="tx1"/>
                </a:solidFill>
                <a:effectLst/>
              </a:rPr>
              <a:t>Cursus </a:t>
            </a:r>
            <a:r>
              <a:rPr lang="nl-NL" sz="2400" b="1" i="0" dirty="0" err="1">
                <a:solidFill>
                  <a:schemeClr val="tx1"/>
                </a:solidFill>
                <a:effectLst/>
              </a:rPr>
              <a:t>VIScoach</a:t>
            </a:r>
            <a:endParaRPr lang="nl-NL" sz="2400" b="1" i="0" dirty="0">
              <a:solidFill>
                <a:schemeClr val="tx1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1" i="0" dirty="0">
                <a:solidFill>
                  <a:schemeClr val="tx1"/>
                </a:solidFill>
                <a:effectLst/>
              </a:rPr>
              <a:t>Maandagavond 24 februari in Wieringerwerf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1" i="0" dirty="0">
                <a:solidFill>
                  <a:schemeClr val="tx1"/>
                </a:solidFill>
                <a:effectLst/>
              </a:rPr>
              <a:t>Woensdagavond 12 maart in Heiloo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l-NL" sz="1800" b="1" dirty="0">
              <a:solidFill>
                <a:schemeClr val="tx1"/>
              </a:solidFill>
            </a:endParaRPr>
          </a:p>
          <a:p>
            <a:pPr algn="l">
              <a:lnSpc>
                <a:spcPts val="1800"/>
              </a:lnSpc>
              <a:spcAft>
                <a:spcPts val="750"/>
              </a:spcAft>
            </a:pPr>
            <a:r>
              <a:rPr lang="nl-NL" sz="2400" b="1" i="0" dirty="0">
                <a:solidFill>
                  <a:schemeClr val="tx1"/>
                </a:solidFill>
                <a:effectLst/>
              </a:rPr>
              <a:t>Cursus </a:t>
            </a:r>
            <a:r>
              <a:rPr lang="nl-NL" sz="2400" b="1" i="0" dirty="0" err="1">
                <a:solidFill>
                  <a:schemeClr val="tx1"/>
                </a:solidFill>
                <a:effectLst/>
              </a:rPr>
              <a:t>VISmeester</a:t>
            </a:r>
            <a:r>
              <a:rPr lang="nl-NL" sz="2400" b="1" i="0" dirty="0">
                <a:solidFill>
                  <a:schemeClr val="tx1"/>
                </a:solidFill>
                <a:effectLst/>
              </a:rPr>
              <a:t>/</a:t>
            </a:r>
            <a:r>
              <a:rPr lang="nl-NL" sz="2400" b="1" i="0" dirty="0" err="1">
                <a:solidFill>
                  <a:schemeClr val="tx1"/>
                </a:solidFill>
                <a:effectLst/>
              </a:rPr>
              <a:t>Visjuf</a:t>
            </a:r>
            <a:endParaRPr lang="nl-NL" sz="2400" b="1" i="0" dirty="0">
              <a:solidFill>
                <a:schemeClr val="tx1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1" i="0" dirty="0">
                <a:solidFill>
                  <a:schemeClr val="tx1"/>
                </a:solidFill>
                <a:effectLst/>
              </a:rPr>
              <a:t>Woensdagavond 16 april in Heiloo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1" i="0" dirty="0">
                <a:solidFill>
                  <a:schemeClr val="tx1"/>
                </a:solidFill>
                <a:effectLst/>
              </a:rPr>
              <a:t>Woensdagavond 14 mei in Bilthoven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l-NL" sz="1800" b="1" i="0" dirty="0">
              <a:solidFill>
                <a:schemeClr val="tx1"/>
              </a:solidFill>
              <a:effectLst/>
            </a:endParaRPr>
          </a:p>
          <a:p>
            <a:pPr algn="l">
              <a:lnSpc>
                <a:spcPts val="1800"/>
              </a:lnSpc>
              <a:spcAft>
                <a:spcPts val="750"/>
              </a:spcAft>
            </a:pPr>
            <a:r>
              <a:rPr lang="nl-NL" sz="2400" b="1" i="0" dirty="0">
                <a:solidFill>
                  <a:schemeClr val="tx1"/>
                </a:solidFill>
                <a:effectLst/>
              </a:rPr>
              <a:t>Cursus Controle sportvisserij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1" i="0" dirty="0">
                <a:solidFill>
                  <a:schemeClr val="tx1"/>
                </a:solidFill>
                <a:effectLst/>
              </a:rPr>
              <a:t>Vrijdag 11 april in Heiloo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1" i="0" dirty="0">
                <a:solidFill>
                  <a:schemeClr val="tx1"/>
                </a:solidFill>
                <a:effectLst/>
              </a:rPr>
              <a:t>Vrijdag 16 mei in Bilthoven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l-NL" sz="1800" b="1" i="0" dirty="0">
              <a:solidFill>
                <a:schemeClr val="tx1"/>
              </a:solidFill>
              <a:effectLst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EA2AD5-BD00-52B3-F198-C1833CED3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70D550-516F-B26F-9A16-224641819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86EFA3-C56C-D0EB-CE13-F9B1BF2F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40" y="1480006"/>
            <a:ext cx="6611778" cy="4958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8400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A7752-1235-0CBB-99E6-8EE485CB9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11201-3E98-ECED-CD46-35C01202C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73486"/>
            <a:ext cx="11819119" cy="768532"/>
          </a:xfrm>
        </p:spPr>
        <p:txBody>
          <a:bodyPr>
            <a:normAutofit fontScale="90000"/>
          </a:bodyPr>
          <a:lstStyle/>
          <a:p>
            <a:r>
              <a:rPr lang="nl-NL" dirty="0"/>
              <a:t>- Peukenrobot </a:t>
            </a:r>
            <a:r>
              <a:rPr lang="nl-NL" sz="4400" dirty="0">
                <a:effectLst/>
                <a:latin typeface="+mn-lt"/>
                <a:ea typeface="Times New Roman" panose="02020603050405020304" pitchFamily="18" charset="0"/>
                <a:cs typeface="Aptos" panose="020B0004020202020204" pitchFamily="34" charset="0"/>
              </a:rPr>
              <a:t>1 maart 12.00 zat</a:t>
            </a:r>
            <a:br>
              <a:rPr lang="nl-NL" dirty="0"/>
            </a:br>
            <a:r>
              <a:rPr lang="nl-NL" dirty="0"/>
              <a:t>- Vang 5   22 Maart zat</a:t>
            </a:r>
            <a:br>
              <a:rPr lang="nl-NL" dirty="0"/>
            </a:br>
            <a:r>
              <a:rPr lang="nl-NL" dirty="0"/>
              <a:t>- Opening visparel 18 april 11 uur vrij</a:t>
            </a:r>
            <a:br>
              <a:rPr lang="nl-NL" dirty="0"/>
            </a:br>
            <a:r>
              <a:rPr lang="nl-NL" dirty="0"/>
              <a:t>- </a:t>
            </a:r>
            <a:r>
              <a:rPr lang="nl-NL" dirty="0" err="1"/>
              <a:t>Visles</a:t>
            </a:r>
            <a:r>
              <a:rPr lang="nl-NL" dirty="0"/>
              <a:t> Spierdijk 22 mei don</a:t>
            </a:r>
            <a:br>
              <a:rPr lang="nl-NL" dirty="0"/>
            </a:br>
            <a:r>
              <a:rPr lang="nl-NL" dirty="0"/>
              <a:t>- Wandelvierdaagse  5 juni</a:t>
            </a:r>
            <a:br>
              <a:rPr lang="nl-NL" dirty="0"/>
            </a:br>
            <a:r>
              <a:rPr lang="nl-NL" dirty="0"/>
              <a:t>- </a:t>
            </a:r>
            <a:r>
              <a:rPr lang="nl-NL" sz="4000" dirty="0" err="1">
                <a:effectLst/>
                <a:latin typeface="+mn-lt"/>
                <a:ea typeface="Calibri" panose="020F0502020204030204" pitchFamily="34" charset="0"/>
              </a:rPr>
              <a:t>jeugdVISdag</a:t>
            </a:r>
            <a:r>
              <a:rPr lang="nl-NL" sz="4000" dirty="0">
                <a:effectLst/>
                <a:latin typeface="+mn-lt"/>
                <a:ea typeface="Calibri" panose="020F0502020204030204" pitchFamily="34" charset="0"/>
              </a:rPr>
              <a:t> vaste stok </a:t>
            </a:r>
            <a:r>
              <a:rPr lang="nl-NL" sz="2700" dirty="0">
                <a:effectLst/>
                <a:latin typeface="+mn-lt"/>
                <a:ea typeface="Calibri" panose="020F0502020204030204" pitchFamily="34" charset="0"/>
              </a:rPr>
              <a:t>dobbervissen</a:t>
            </a:r>
            <a:r>
              <a:rPr lang="nl-NL" sz="4800" dirty="0">
                <a:effectLst/>
                <a:latin typeface="+mn-lt"/>
                <a:ea typeface="Calibri" panose="020F0502020204030204" pitchFamily="34" charset="0"/>
              </a:rPr>
              <a:t> 12 juli zat</a:t>
            </a:r>
            <a:r>
              <a:rPr lang="nl-NL" dirty="0"/>
              <a:t>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B563EE-35C5-DAE3-093F-F0D95E793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615759-4246-75B7-66C5-6D83BE127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FDE961A-BD15-33BB-673E-05A23D237CD8}"/>
              </a:ext>
            </a:extLst>
          </p:cNvPr>
          <p:cNvSpPr txBox="1"/>
          <p:nvPr/>
        </p:nvSpPr>
        <p:spPr>
          <a:xfrm>
            <a:off x="1086395" y="515982"/>
            <a:ext cx="745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Impressie Activiteiten 2025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C8BE9E9-E2D8-1EE1-6845-E7DBB3185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233541"/>
            <a:ext cx="2762205" cy="27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720A4-4D61-9B81-6EE2-0FE3ADFB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DE623-8FFF-A88D-4E73-CCF687B0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897" y="500742"/>
            <a:ext cx="10941731" cy="962298"/>
          </a:xfrm>
        </p:spPr>
        <p:txBody>
          <a:bodyPr/>
          <a:lstStyle/>
          <a:p>
            <a:r>
              <a:rPr lang="nl-NL" b="1" dirty="0"/>
              <a:t>Waar gaan we aan werken?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FE93A5-C1EE-0BA6-6914-4CB90477E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C1D5115-F14F-E92F-2FEE-729F4A920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2050" name="Picture 2" descr="Plannen en organiseren. 10 tips voor wie hier van nature niet zo goed in is.">
            <a:extLst>
              <a:ext uri="{FF2B5EF4-FFF2-40B4-BE49-F238E27FC236}">
                <a16:creationId xmlns:a16="http://schemas.microsoft.com/office/drawing/2014/main" id="{5908A8E3-39D7-1560-AED1-512B191D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41" y="1734991"/>
            <a:ext cx="8448487" cy="36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19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E8C0A-8A9B-33DC-60C9-F80C73D4A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021A6-072A-2FA9-B74E-5087FCBCC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7379" y="444136"/>
            <a:ext cx="8001000" cy="1053737"/>
          </a:xfrm>
        </p:spPr>
        <p:txBody>
          <a:bodyPr/>
          <a:lstStyle/>
          <a:p>
            <a:r>
              <a:rPr lang="nl-NL" dirty="0"/>
              <a:t>Na praten.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994589-53A1-2A7F-AA5B-20746B9C8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3F6EEBA-C65C-EBF2-A7CD-0B44972A6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1026" name="Picture 2" descr="Feestelijke biermokken Clipart | Geanimeerde Proostviering, png-bestand | Transparante achtergrond | Digitale download | Feestdecoratie kroeg | Afdrukbaar">
            <a:extLst>
              <a:ext uri="{FF2B5EF4-FFF2-40B4-BE49-F238E27FC236}">
                <a16:creationId xmlns:a16="http://schemas.microsoft.com/office/drawing/2014/main" id="{23B635D7-128E-65E4-5D66-01959D67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5" y="1717310"/>
            <a:ext cx="5355771" cy="42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2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012A4-8A87-2206-B729-CCDBA8419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0A7A9-9C65-18F1-0710-FB797C6F1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555" y="426720"/>
            <a:ext cx="8001000" cy="931817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3DB86F-B62F-3F52-D0DE-F8C6BC3E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46C5B65-BC21-5184-08B5-185D75D68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07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DD342-8341-3171-0E65-F26701A19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EC9A6-6A83-DAAA-B77B-22C9C4E5D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8851" y="0"/>
            <a:ext cx="5960429" cy="1010194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Het programma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BBB5B7-F8E3-A473-5D6D-32F78EADA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55" y="1010194"/>
            <a:ext cx="6400800" cy="4899056"/>
          </a:xfrm>
        </p:spPr>
        <p:txBody>
          <a:bodyPr>
            <a:normAutofit fontScale="32500" lnSpcReduction="20000"/>
          </a:bodyPr>
          <a:lstStyle/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Waarom deze avond.</a:t>
            </a:r>
          </a:p>
          <a:p>
            <a:pPr marL="457200" indent="-457200">
              <a:buFont typeface="+mj-lt"/>
              <a:buAutoNum type="arabicPeriod"/>
            </a:pPr>
            <a:endParaRPr lang="nl-NL" sz="4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Wat is de visie van onze club.</a:t>
            </a:r>
          </a:p>
          <a:p>
            <a:pPr marL="457200" indent="-457200">
              <a:buFont typeface="+mj-lt"/>
              <a:buAutoNum type="arabicPeriod"/>
            </a:pPr>
            <a:endParaRPr lang="nl-NL" sz="4900" b="1" dirty="0">
              <a:solidFill>
                <a:schemeClr val="tx1"/>
              </a:solidFill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Activiteiten.</a:t>
            </a:r>
          </a:p>
          <a:p>
            <a:pPr marL="457200" indent="-457200">
              <a:buFont typeface="+mj-lt"/>
              <a:buAutoNum type="arabicPeriod"/>
            </a:pPr>
            <a:endParaRPr lang="nl-NL" sz="4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Vrijwilliger zijn/worden.</a:t>
            </a:r>
          </a:p>
          <a:p>
            <a:pPr marL="457200" indent="-457200">
              <a:buFont typeface="+mj-lt"/>
              <a:buAutoNum type="arabicPeriod"/>
            </a:pPr>
            <a:endParaRPr lang="nl-NL" sz="4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Korte Pauze.</a:t>
            </a:r>
          </a:p>
          <a:p>
            <a:endParaRPr lang="nl-NL" sz="4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Wat zou jij kunnen of willen betekenen voor de club</a:t>
            </a:r>
          </a:p>
          <a:p>
            <a:pPr marL="457200" indent="-457200">
              <a:buFont typeface="+mj-lt"/>
              <a:buAutoNum type="arabicPeriod"/>
            </a:pPr>
            <a:endParaRPr lang="nl-NL" sz="4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Feedback.</a:t>
            </a:r>
          </a:p>
          <a:p>
            <a:pPr marL="457200" indent="-457200">
              <a:buFont typeface="+mj-lt"/>
              <a:buAutoNum type="arabicPeriod"/>
            </a:pPr>
            <a:endParaRPr lang="nl-NL" sz="4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Waar gaan we aan werken in 2025.</a:t>
            </a:r>
            <a:endParaRPr lang="nl-NL" sz="4900" b="1" dirty="0">
              <a:solidFill>
                <a:schemeClr val="tx1"/>
              </a:solidFill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D60E63-E6D7-C846-1DF6-B578DC2E8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41FF851-9A53-D71E-5A08-7D2B9FCE9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560646-05F9-9798-B689-BC6D2D4AB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15" y="2198914"/>
            <a:ext cx="6448487" cy="16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7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EC66-12B0-2043-6A21-B0E73EB34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41B76-207F-3A41-C619-30DFA1561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313624">
            <a:off x="193767" y="3911359"/>
            <a:ext cx="6598920" cy="730310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/>
              <a:t>Cursus vrijwilligers werven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4B3885-44E3-29B9-F3A8-A519A5FF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DBC8F9-B7E5-1A22-FDD1-858EB9FA0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1026" name="Picture 2" descr="Cursus vrijwilligers werven">
            <a:extLst>
              <a:ext uri="{FF2B5EF4-FFF2-40B4-BE49-F238E27FC236}">
                <a16:creationId xmlns:a16="http://schemas.microsoft.com/office/drawing/2014/main" id="{ECA68169-6D98-E58D-EBF1-0FF3550A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30" y="502852"/>
            <a:ext cx="3765233" cy="531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C13370-8DAB-B86E-1739-D991E62D95DB}"/>
              </a:ext>
            </a:extLst>
          </p:cNvPr>
          <p:cNvSpPr txBox="1"/>
          <p:nvPr/>
        </p:nvSpPr>
        <p:spPr>
          <a:xfrm>
            <a:off x="548640" y="816272"/>
            <a:ext cx="585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Waarom deze avond?</a:t>
            </a:r>
          </a:p>
        </p:txBody>
      </p:sp>
    </p:spTree>
    <p:extLst>
      <p:ext uri="{BB962C8B-B14F-4D97-AF65-F5344CB8AC3E}">
        <p14:creationId xmlns:p14="http://schemas.microsoft.com/office/powerpoint/2010/main" val="182736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5B417-AC26-EDFA-1C47-F36EE02FC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9009" y="0"/>
            <a:ext cx="6785197" cy="1123406"/>
          </a:xfrm>
        </p:spPr>
        <p:txBody>
          <a:bodyPr>
            <a:normAutofit fontScale="90000"/>
          </a:bodyPr>
          <a:lstStyle/>
          <a:p>
            <a:r>
              <a:rPr lang="nl-NL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Visie van HSV Obdam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A8E1F6-D8F8-1064-6277-B54A18F7F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9161E8A-32AD-9342-FA00-235D54B8A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C7AB4B6-7A8A-0CF0-9052-27FB27792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1" y="1517911"/>
            <a:ext cx="5895115" cy="4421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B1071F5-E9E3-5DE8-6C04-B4A298E1907A}"/>
              </a:ext>
            </a:extLst>
          </p:cNvPr>
          <p:cNvSpPr txBox="1"/>
          <p:nvPr/>
        </p:nvSpPr>
        <p:spPr>
          <a:xfrm rot="20622043">
            <a:off x="496389" y="1593669"/>
            <a:ext cx="255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Plezier ervaren</a:t>
            </a:r>
            <a:r>
              <a:rPr lang="nl-NL" dirty="0"/>
              <a:t>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567C4D-3B3B-8FAA-7BB9-600A75CAFF60}"/>
              </a:ext>
            </a:extLst>
          </p:cNvPr>
          <p:cNvSpPr txBox="1"/>
          <p:nvPr/>
        </p:nvSpPr>
        <p:spPr>
          <a:xfrm rot="822491">
            <a:off x="9187543" y="1680754"/>
            <a:ext cx="273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Welzijn voor dieren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F166079-5EB0-7C26-C816-BB353007689C}"/>
              </a:ext>
            </a:extLst>
          </p:cNvPr>
          <p:cNvSpPr txBox="1"/>
          <p:nvPr/>
        </p:nvSpPr>
        <p:spPr>
          <a:xfrm rot="900116">
            <a:off x="8717637" y="4502333"/>
            <a:ext cx="284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Respect voor de natuur.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42C2C68-7F4D-4466-894A-26F0E5F900C3}"/>
              </a:ext>
            </a:extLst>
          </p:cNvPr>
          <p:cNvSpPr txBox="1"/>
          <p:nvPr/>
        </p:nvSpPr>
        <p:spPr>
          <a:xfrm rot="20664693">
            <a:off x="200513" y="4518189"/>
            <a:ext cx="276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Genieten van natuur.</a:t>
            </a:r>
          </a:p>
        </p:txBody>
      </p:sp>
    </p:spTree>
    <p:extLst>
      <p:ext uri="{BB962C8B-B14F-4D97-AF65-F5344CB8AC3E}">
        <p14:creationId xmlns:p14="http://schemas.microsoft.com/office/powerpoint/2010/main" val="150839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A5A95-565B-E59F-5225-4455D7982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C38DD-1112-2E46-9162-A414CEA5C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6822577" cy="690155"/>
          </a:xfrm>
        </p:spPr>
        <p:txBody>
          <a:bodyPr>
            <a:normAutofit fontScale="90000"/>
          </a:bodyPr>
          <a:lstStyle/>
          <a:p>
            <a:r>
              <a:rPr lang="nl-NL" sz="4400" dirty="0"/>
              <a:t>Bedreigingen &amp;</a:t>
            </a:r>
            <a:r>
              <a:rPr lang="nl-NL" sz="4800" dirty="0"/>
              <a:t> </a:t>
            </a:r>
            <a:r>
              <a:rPr lang="nl-NL" sz="4400" dirty="0"/>
              <a:t>zwakten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7A68A9-7BBC-C263-9DBA-FC603F66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881" y="1309673"/>
            <a:ext cx="6400800" cy="1947333"/>
          </a:xfrm>
        </p:spPr>
        <p:txBody>
          <a:bodyPr/>
          <a:lstStyle/>
          <a:p>
            <a:r>
              <a:rPr lang="nl-NL" sz="2400" dirty="0">
                <a:solidFill>
                  <a:schemeClr val="tx1"/>
                </a:solidFill>
              </a:rPr>
              <a:t>voor het sportvissen &amp; van de HSV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906665-9C95-FE7A-0531-920A94DED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C495C9-5D33-656A-AA5E-759B2119A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5F2EE05-2F25-D741-73DA-74329DF5DF9A}"/>
              </a:ext>
            </a:extLst>
          </p:cNvPr>
          <p:cNvSpPr txBox="1"/>
          <p:nvPr/>
        </p:nvSpPr>
        <p:spPr>
          <a:xfrm>
            <a:off x="879566" y="2124891"/>
            <a:ext cx="5782491" cy="267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</a:pPr>
            <a:r>
              <a:rPr lang="nl-NL" b="1" dirty="0"/>
              <a:t># </a:t>
            </a:r>
            <a:r>
              <a:rPr lang="nl-NL" sz="1800" b="1" dirty="0"/>
              <a:t>Vissenwelzijn op de agenda van </a:t>
            </a:r>
            <a:br>
              <a:rPr lang="nl-NL" sz="1800" b="1" dirty="0"/>
            </a:br>
            <a:r>
              <a:rPr lang="nl-NL" sz="1800" b="1" dirty="0"/>
              <a:t>de Partij voor de Dieren</a:t>
            </a:r>
          </a:p>
          <a:p>
            <a:pPr lvl="1">
              <a:lnSpc>
                <a:spcPct val="150000"/>
              </a:lnSpc>
            </a:pPr>
            <a:r>
              <a:rPr lang="nl-NL" sz="1800" b="1" dirty="0"/>
              <a:t># Natuur- en klimaatverandering</a:t>
            </a:r>
          </a:p>
          <a:p>
            <a:pPr lvl="1">
              <a:lnSpc>
                <a:spcPct val="150000"/>
              </a:lnSpc>
            </a:pPr>
            <a:r>
              <a:rPr lang="nl-NL" sz="1800" b="1" dirty="0"/>
              <a:t># Onbekendheid </a:t>
            </a:r>
          </a:p>
          <a:p>
            <a:pPr lvl="1">
              <a:lnSpc>
                <a:spcPct val="150000"/>
              </a:lnSpc>
            </a:pPr>
            <a:r>
              <a:rPr lang="nl-NL" sz="1800" b="1" dirty="0"/>
              <a:t># Grensoverschrijdend gedrag</a:t>
            </a:r>
          </a:p>
          <a:p>
            <a:pPr lvl="1">
              <a:lnSpc>
                <a:spcPct val="150000"/>
              </a:lnSpc>
            </a:pPr>
            <a:r>
              <a:rPr lang="nl-NL" sz="1800" b="1" dirty="0"/>
              <a:t># Vergrijzing</a:t>
            </a:r>
          </a:p>
          <a:p>
            <a:pPr lvl="1">
              <a:lnSpc>
                <a:spcPct val="150000"/>
              </a:lnSpc>
            </a:pPr>
            <a:r>
              <a:rPr lang="nl-NL" sz="1800" b="1" dirty="0"/>
              <a:t># Tekort aan vrijwilligers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37009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5022-9A9B-2B76-2A99-133EE2460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2DE5C-0957-2330-AA6E-7FB31E8B0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609" y="20408"/>
            <a:ext cx="6708366" cy="853351"/>
          </a:xfrm>
        </p:spPr>
        <p:txBody>
          <a:bodyPr/>
          <a:lstStyle/>
          <a:p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Activiteiten in 2024.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E4B148-43B9-4A59-48E8-57FBE45D1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ACA0D5-6EAA-0974-FD7A-9165E6FB7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EBB0258-AC00-24B0-D9F5-C8584A97B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5" y="663393"/>
            <a:ext cx="3196044" cy="2130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DF8B2F7-DB93-59BB-03B4-2D2E9A318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10" y="4646752"/>
            <a:ext cx="2840928" cy="2130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56035528-8C8F-B460-1357-F1760AE5F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33" y="84837"/>
            <a:ext cx="3196044" cy="2130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451B1299-4622-4D5E-0DD1-C7FB7CC0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89" y="3763736"/>
            <a:ext cx="1962150" cy="1962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en fotobeschrijving beschikbaar.">
            <a:extLst>
              <a:ext uri="{FF2B5EF4-FFF2-40B4-BE49-F238E27FC236}">
                <a16:creationId xmlns:a16="http://schemas.microsoft.com/office/drawing/2014/main" id="{5B2D71FA-ADA8-10BE-C538-AA87537E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80" y="873759"/>
            <a:ext cx="2944135" cy="19621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en fotobeschrijving beschikbaar.">
            <a:extLst>
              <a:ext uri="{FF2B5EF4-FFF2-40B4-BE49-F238E27FC236}">
                <a16:creationId xmlns:a16="http://schemas.microsoft.com/office/drawing/2014/main" id="{49F86BE5-FAE5-310B-F8C1-E7F1DB51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25" y="4811013"/>
            <a:ext cx="1962150" cy="1962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en fotobeschrijving beschikbaar.">
            <a:extLst>
              <a:ext uri="{FF2B5EF4-FFF2-40B4-BE49-F238E27FC236}">
                <a16:creationId xmlns:a16="http://schemas.microsoft.com/office/drawing/2014/main" id="{66025D75-8024-185D-2422-7102D2CF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26" y="4133581"/>
            <a:ext cx="1802048" cy="2704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n een afbeelding zijn van 1 persoon">
            <a:extLst>
              <a:ext uri="{FF2B5EF4-FFF2-40B4-BE49-F238E27FC236}">
                <a16:creationId xmlns:a16="http://schemas.microsoft.com/office/drawing/2014/main" id="{2E477304-6A6F-1B33-CA2A-E6BC0BAC3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9"/>
          <a:stretch/>
        </p:blipFill>
        <p:spPr bwMode="auto">
          <a:xfrm>
            <a:off x="192895" y="3055983"/>
            <a:ext cx="1983395" cy="184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5B394F6C-C21D-141D-3FFA-B74D95CA79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75551">
            <a:off x="2410420" y="2948796"/>
            <a:ext cx="3924300" cy="1333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5" name="Afbeelding 1024">
            <a:extLst>
              <a:ext uri="{FF2B5EF4-FFF2-40B4-BE49-F238E27FC236}">
                <a16:creationId xmlns:a16="http://schemas.microsoft.com/office/drawing/2014/main" id="{264A29F0-4A00-9540-1DC1-D06E96B6B1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1852">
            <a:off x="6883111" y="2036176"/>
            <a:ext cx="4305300" cy="1171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6" name="Picture 12" descr="Kan een afbeelding zijn van 4 mensen en tekst">
            <a:extLst>
              <a:ext uri="{FF2B5EF4-FFF2-40B4-BE49-F238E27FC236}">
                <a16:creationId xmlns:a16="http://schemas.microsoft.com/office/drawing/2014/main" id="{03AA9C3C-0792-C014-0D89-2D6272C6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02" y="2952494"/>
            <a:ext cx="1979188" cy="1827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8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02D0-1700-5166-32B9-01E6D355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784EF-506B-7180-3E78-F5C64DBB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4512" y="108857"/>
            <a:ext cx="8001000" cy="957943"/>
          </a:xfrm>
        </p:spPr>
        <p:txBody>
          <a:bodyPr/>
          <a:lstStyle/>
          <a:p>
            <a:r>
              <a:rPr lang="nl-NL" b="1" dirty="0"/>
              <a:t>Vrijwilliger zijn.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973235D-4FFB-F555-7470-D0FE50BCE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1" y="1553513"/>
            <a:ext cx="6400800" cy="3096865"/>
          </a:xfrm>
        </p:spPr>
        <p:txBody>
          <a:bodyPr>
            <a:normAutofit lnSpcReduction="10000"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# Zo af en toe als het jou uitkomt.</a:t>
            </a:r>
          </a:p>
          <a:p>
            <a:r>
              <a:rPr lang="nl-NL" b="1" dirty="0">
                <a:solidFill>
                  <a:schemeClr val="tx1"/>
                </a:solidFill>
              </a:rPr>
              <a:t># Paar keer per jaar, bij vast onderdeel.</a:t>
            </a:r>
          </a:p>
          <a:p>
            <a:r>
              <a:rPr lang="nl-NL" b="1" dirty="0">
                <a:solidFill>
                  <a:schemeClr val="tx1"/>
                </a:solidFill>
              </a:rPr>
              <a:t># Bij specifieke taken, bv. Vislessen op school.</a:t>
            </a:r>
          </a:p>
          <a:p>
            <a:r>
              <a:rPr lang="nl-NL" b="1" dirty="0">
                <a:solidFill>
                  <a:schemeClr val="tx1"/>
                </a:solidFill>
              </a:rPr>
              <a:t># Gestructureerd.</a:t>
            </a:r>
          </a:p>
          <a:p>
            <a:r>
              <a:rPr lang="nl-NL" b="1" dirty="0">
                <a:solidFill>
                  <a:schemeClr val="tx1"/>
                </a:solidFill>
              </a:rPr>
              <a:t># Je bent verantwoordelijk voor specifieke taak, regel daarvoor de bijpassende punten.</a:t>
            </a:r>
          </a:p>
          <a:p>
            <a:r>
              <a:rPr lang="nl-NL" b="1" dirty="0">
                <a:solidFill>
                  <a:schemeClr val="tx1"/>
                </a:solidFill>
              </a:rPr>
              <a:t># Opzetten van een nieuwe visuitdaging.</a:t>
            </a:r>
          </a:p>
          <a:p>
            <a:pPr marL="342900" indent="-342900">
              <a:buFontTx/>
              <a:buChar char="-"/>
            </a:pPr>
            <a:endParaRPr lang="nl-NL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895941-16ED-020C-7218-2BA1820C1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0B10FE-5C48-AAD2-971E-D337F6C29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22ED824-C38A-A68F-DEED-AFFB0B59C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8306" y="2036717"/>
            <a:ext cx="5336177" cy="35574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5329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459B7-E3EC-D42B-4A17-2145FAAC4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A7C8B-F122-346B-B43D-028AF3F52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967" y="-267791"/>
            <a:ext cx="11922033" cy="1027611"/>
          </a:xfrm>
        </p:spPr>
        <p:txBody>
          <a:bodyPr>
            <a:normAutofit/>
          </a:bodyPr>
          <a:lstStyle/>
          <a:p>
            <a:r>
              <a:rPr lang="nl-NL" sz="4000" b="1" dirty="0"/>
              <a:t>Welke taken zijn er voor vrijwilligers O.a.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1C7A75-8BC8-7E93-BBD6-8DF0FDB63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8246" y="942700"/>
            <a:ext cx="6400800" cy="3379894"/>
          </a:xfrm>
        </p:spPr>
        <p:txBody>
          <a:bodyPr>
            <a:normAutofit fontScale="92500"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&gt; Organiseren van viswedstrijden.</a:t>
            </a:r>
          </a:p>
          <a:p>
            <a:r>
              <a:rPr lang="nl-NL" b="1" dirty="0">
                <a:solidFill>
                  <a:schemeClr val="tx1"/>
                </a:solidFill>
              </a:rPr>
              <a:t>Denk daarbij aan jeugd, snoek, karper, witvis.</a:t>
            </a:r>
          </a:p>
          <a:p>
            <a:r>
              <a:rPr lang="nl-NL" b="1" dirty="0">
                <a:solidFill>
                  <a:schemeClr val="tx1"/>
                </a:solidFill>
              </a:rPr>
              <a:t>&gt; Viscoach.</a:t>
            </a:r>
          </a:p>
          <a:p>
            <a:r>
              <a:rPr lang="nl-NL" b="1" dirty="0">
                <a:solidFill>
                  <a:schemeClr val="tx1"/>
                </a:solidFill>
              </a:rPr>
              <a:t>&gt; Vismeester of </a:t>
            </a:r>
            <a:r>
              <a:rPr lang="nl-NL" b="1" dirty="0" err="1">
                <a:solidFill>
                  <a:schemeClr val="tx1"/>
                </a:solidFill>
              </a:rPr>
              <a:t>Visjuf</a:t>
            </a:r>
            <a:r>
              <a:rPr lang="nl-NL" b="1" dirty="0">
                <a:solidFill>
                  <a:schemeClr val="tx1"/>
                </a:solidFill>
              </a:rPr>
              <a:t>.</a:t>
            </a:r>
          </a:p>
          <a:p>
            <a:r>
              <a:rPr lang="nl-NL" b="1" dirty="0">
                <a:solidFill>
                  <a:schemeClr val="tx1"/>
                </a:solidFill>
              </a:rPr>
              <a:t>&gt; Vis controleur.</a:t>
            </a:r>
          </a:p>
          <a:p>
            <a:r>
              <a:rPr lang="nl-NL" b="1" dirty="0">
                <a:solidFill>
                  <a:schemeClr val="tx1"/>
                </a:solidFill>
              </a:rPr>
              <a:t>&gt; Organiseren van Vang5/nationale opschoondag.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Publiciteit.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Bingo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38891B-F0CC-5338-D0A1-E8665D53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0C94E3-5FA9-3CE5-00CD-4D346B8CB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6896E3-B7ED-FEA0-35D9-E80696370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04" y="3496493"/>
            <a:ext cx="7136191" cy="3211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0949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72F64-DD6A-67DB-744E-98B2F146D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BA5A5-B945-E1B0-15FE-AE2DBAE43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23" y="235131"/>
            <a:ext cx="11168154" cy="1663337"/>
          </a:xfrm>
        </p:spPr>
        <p:txBody>
          <a:bodyPr>
            <a:normAutofit/>
          </a:bodyPr>
          <a:lstStyle/>
          <a:p>
            <a:r>
              <a:rPr lang="nl-NL" sz="4000" b="1" dirty="0"/>
              <a:t>Waar blijkt behoefte aan te zijn, met betrekking uit de enquête.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624F19-B9EC-4334-637B-ED023017E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254" y="2176055"/>
            <a:ext cx="7604467" cy="336150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Buddy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Vissen met ouderen/zorginstelling.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Karper wedstrijden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Nieuwsbrief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Meer activiteiten voor de jeugd.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Promotie en communicatie.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tx1"/>
                </a:solidFill>
              </a:rPr>
              <a:t>Onderhoud vissteken/waterkant.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A55BA8-AC7A-AFC5-9ABD-F427128EE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5815150"/>
            <a:ext cx="962298" cy="9622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D28CA64-53B3-3532-A5A4-64414B981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18" y="5815150"/>
            <a:ext cx="914785" cy="962298"/>
          </a:xfrm>
          <a:prstGeom prst="rect">
            <a:avLst/>
          </a:prstGeom>
        </p:spPr>
      </p:pic>
      <p:pic>
        <p:nvPicPr>
          <p:cNvPr id="3074" name="Picture 2" descr="ENQUÊTE Archieven - NVMO">
            <a:extLst>
              <a:ext uri="{FF2B5EF4-FFF2-40B4-BE49-F238E27FC236}">
                <a16:creationId xmlns:a16="http://schemas.microsoft.com/office/drawing/2014/main" id="{4D53DE56-8239-A55F-D4B3-CDBE36F8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3669">
            <a:off x="6288559" y="2570507"/>
            <a:ext cx="3979875" cy="2817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468519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1165</TotalTime>
  <Words>471</Words>
  <Application>Microsoft Office PowerPoint</Application>
  <PresentationFormat>Breedbeeld</PresentationFormat>
  <Paragraphs>86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Segoe UI</vt:lpstr>
      <vt:lpstr>Wingdings</vt:lpstr>
      <vt:lpstr>Wingdings 3</vt:lpstr>
      <vt:lpstr>Segment</vt:lpstr>
      <vt:lpstr>Vrijwilligersavond H.S.V. ‘Obdam en omstreken’</vt:lpstr>
      <vt:lpstr>Het programma</vt:lpstr>
      <vt:lpstr>Cursus vrijwilligers werven </vt:lpstr>
      <vt:lpstr>Visie van HSV Obdam</vt:lpstr>
      <vt:lpstr>Bedreigingen &amp; zwakten</vt:lpstr>
      <vt:lpstr>Activiteiten in 2024.</vt:lpstr>
      <vt:lpstr>Vrijwilliger zijn.</vt:lpstr>
      <vt:lpstr>Welke taken zijn er voor vrijwilligers O.a.</vt:lpstr>
      <vt:lpstr>Waar blijkt behoefte aan te zijn, met betrekking uit de enquête.</vt:lpstr>
      <vt:lpstr>Vrijwilliger, worden of al zijn wat houd dat eigenlijk in? </vt:lpstr>
      <vt:lpstr>Pauze.</vt:lpstr>
      <vt:lpstr>PowerPoint-presentatie</vt:lpstr>
      <vt:lpstr>Cursussen volgen.</vt:lpstr>
      <vt:lpstr>- Peukenrobot 1 maart 12.00 zat - Vang 5   22 Maart zat - Opening visparel 18 april 11 uur vrij - Visles Spierdijk 22 mei don - Wandelvierdaagse  5 juni - jeugdVISdag vaste stok dobbervissen 12 juli zat. </vt:lpstr>
      <vt:lpstr>Waar gaan we aan werken?</vt:lpstr>
      <vt:lpstr>Na praten.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Gerry Ursem</dc:creator>
  <cp:lastModifiedBy>Gerry Ursem</cp:lastModifiedBy>
  <cp:revision>38</cp:revision>
  <dcterms:created xsi:type="dcterms:W3CDTF">2025-01-05T10:31:31Z</dcterms:created>
  <dcterms:modified xsi:type="dcterms:W3CDTF">2025-02-19T21:44:17Z</dcterms:modified>
</cp:coreProperties>
</file>