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51"/>
  </p:notesMasterIdLst>
  <p:handoutMasterIdLst>
    <p:handoutMasterId r:id="rId52"/>
  </p:handoutMasterIdLst>
  <p:sldIdLst>
    <p:sldId id="331" r:id="rId2"/>
    <p:sldId id="564" r:id="rId3"/>
    <p:sldId id="615" r:id="rId4"/>
    <p:sldId id="603" r:id="rId5"/>
    <p:sldId id="613" r:id="rId6"/>
    <p:sldId id="616" r:id="rId7"/>
    <p:sldId id="602" r:id="rId8"/>
    <p:sldId id="604" r:id="rId9"/>
    <p:sldId id="377" r:id="rId10"/>
    <p:sldId id="498" r:id="rId11"/>
    <p:sldId id="378" r:id="rId12"/>
    <p:sldId id="382" r:id="rId13"/>
    <p:sldId id="383" r:id="rId14"/>
    <p:sldId id="385" r:id="rId15"/>
    <p:sldId id="479" r:id="rId16"/>
    <p:sldId id="548" r:id="rId17"/>
    <p:sldId id="389" r:id="rId18"/>
    <p:sldId id="387" r:id="rId19"/>
    <p:sldId id="593" r:id="rId20"/>
    <p:sldId id="561" r:id="rId21"/>
    <p:sldId id="618" r:id="rId22"/>
    <p:sldId id="663" r:id="rId23"/>
    <p:sldId id="626" r:id="rId24"/>
    <p:sldId id="664" r:id="rId25"/>
    <p:sldId id="630" r:id="rId26"/>
    <p:sldId id="665" r:id="rId27"/>
    <p:sldId id="632" r:id="rId28"/>
    <p:sldId id="634" r:id="rId29"/>
    <p:sldId id="635" r:id="rId30"/>
    <p:sldId id="636" r:id="rId31"/>
    <p:sldId id="666" r:id="rId32"/>
    <p:sldId id="638" r:id="rId33"/>
    <p:sldId id="639" r:id="rId34"/>
    <p:sldId id="640" r:id="rId35"/>
    <p:sldId id="641" r:id="rId36"/>
    <p:sldId id="644" r:id="rId37"/>
    <p:sldId id="645" r:id="rId38"/>
    <p:sldId id="647" r:id="rId39"/>
    <p:sldId id="648" r:id="rId40"/>
    <p:sldId id="650" r:id="rId41"/>
    <p:sldId id="652" r:id="rId42"/>
    <p:sldId id="654" r:id="rId43"/>
    <p:sldId id="655" r:id="rId44"/>
    <p:sldId id="656" r:id="rId45"/>
    <p:sldId id="657" r:id="rId46"/>
    <p:sldId id="658" r:id="rId47"/>
    <p:sldId id="660" r:id="rId48"/>
    <p:sldId id="661" r:id="rId49"/>
    <p:sldId id="662" r:id="rId50"/>
  </p:sldIdLst>
  <p:sldSz cx="9144000" cy="6858000" type="screen4x3"/>
  <p:notesSz cx="6746875" cy="99139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18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1">
          <p15:clr>
            <a:srgbClr val="A4A3A4"/>
          </p15:clr>
        </p15:guide>
        <p15:guide id="2" pos="2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E0CD"/>
    <a:srgbClr val="F0E2D0"/>
    <a:srgbClr val="EEDFCA"/>
    <a:srgbClr val="ECDBC2"/>
    <a:srgbClr val="D5D5D5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1480" autoAdjust="0"/>
  </p:normalViewPr>
  <p:slideViewPr>
    <p:cSldViewPr snapToGrid="0">
      <p:cViewPr varScale="1">
        <p:scale>
          <a:sx n="110" d="100"/>
          <a:sy n="110" d="100"/>
        </p:scale>
        <p:origin x="1032" y="108"/>
      </p:cViewPr>
      <p:guideLst>
        <p:guide orient="horz" pos="4218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 snapToGrid="0">
      <p:cViewPr varScale="1">
        <p:scale>
          <a:sx n="34" d="100"/>
          <a:sy n="34" d="100"/>
        </p:scale>
        <p:origin x="-1542" y="-84"/>
      </p:cViewPr>
      <p:guideLst>
        <p:guide orient="horz" pos="3121"/>
        <p:guide pos="2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60A52F7-3007-438E-9DC1-D268E265544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058863" y="863600"/>
            <a:ext cx="4633912" cy="3475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3AE5F10-A500-4A4E-BDFE-ACCC43C02A0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13288"/>
            <a:ext cx="4949825" cy="417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728" tIns="45059" rIns="91728" bIns="450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als u het opmaakprofiel van het notitiemodel wilt bewerken.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97A1F1-9FBC-46BC-B359-9D8930DD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BED908-5BC4-428D-8064-2C31B220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27193F-69E0-4656-BF8A-F00D8AC6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8F13B-1AAA-44BB-97A6-5B0FCC7043F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66046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0B718-D3BD-4864-AC51-12F38C4F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47F658-AD3B-4ED5-88F4-D732B4C4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603DBE-D5DE-4198-AE41-9D0919A0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978B0-F35F-45D5-9637-B3C110BCB75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586944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D49B7F-0838-483D-A7EB-7D1D0C9D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FA5DCC-B4B0-4DAE-BADD-8A9B613C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EAD870-0163-4C36-8BDF-E28D0292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14D60-B1DD-486B-9572-88C68B7E0B0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445854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CBA1E515-7181-423D-B758-6C261FFF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32E775E7-6232-4FCB-B874-A43F8663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491C45C-BAEC-4789-B435-90B61AC0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24493-936C-4F8F-9A6F-9265CF618F7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332695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0C7B4EC-FF05-4FC0-8577-24DEB977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079540-663E-4F8B-8FA3-A513BCEA0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7967CE-82DE-4062-99E8-08CF0289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C9C8F-537E-4F36-8820-8695A25435F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791462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5331AD-34B1-43A6-AB87-57E019DE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958835-AAB0-4970-8571-493C8F85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FB6C50-34EB-4298-ABA7-017D70F8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E9D14-CDCC-480F-BE81-9D56A957ABF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24008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E4266-B7FC-42EA-9C5A-CBE284B7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70FB65-4E4A-4A55-8F65-4594AB20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6E045F-67AA-4FAB-9D1F-DB2B19EE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8892D-5066-47B9-B548-931A1AA4DED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684994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CBC6F3-78E0-4CDB-98AA-F93560C5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4EA395-2945-43A2-A303-6AD54DB3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F2FF54-3E00-4F0F-9634-0167C93E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5E256-5211-431A-BA91-1A069A1506E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994650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BC2D5B-FAA0-4AB5-866C-C644FD5C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4E159E-4307-4697-B1C9-20D9C536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095D9-1853-45F0-988F-17241AEB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8DD75-99C3-47EF-AE18-A925B226AB4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555692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191CC0-FCCE-4786-97FA-75E34CEE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1FDFC6-D9C3-48EE-B151-B58594B1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DFB0BBE-46D4-4A27-B3F0-718A2E80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45B93-2E96-4548-B874-9296C5A2C7C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01401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2A6247B-DAC2-4828-988A-65804BBB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415A78-5997-4F5F-9FCA-251E4431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03B50D-CE8A-4CDE-9933-22527FAC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132A5-5342-444E-B828-37C70451B0A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2995807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1B2E197-39E5-4D4B-9029-6DBC796C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8BD0B4-0E07-481F-847D-9B770380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BFB91D-FB4A-4F36-B6B4-ED9A5423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F42E5-75B8-4E0D-A063-74092DE6219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40085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047A71-5D37-4FE6-8A8A-A0364955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E8D72F-BF6B-46FE-B4C4-77954176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738498-16D8-4E30-A304-D4C490F4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5FF67-D172-47A9-ACFF-67459619B54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59721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E29BCE-C836-4867-8CEC-B56181DB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88866F-DB0B-4780-AE2C-25A5640F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072FB7-0869-4759-895C-6A9F48A29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84DA4-D60C-4A30-AEB4-5DAA5A4ED91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20520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938F94-270E-47E6-890C-851F642A7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3FBBA8-2EF9-48CE-827D-8313BE27C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603140" name="Rectangle 4">
            <a:extLst>
              <a:ext uri="{FF2B5EF4-FFF2-40B4-BE49-F238E27FC236}">
                <a16:creationId xmlns:a16="http://schemas.microsoft.com/office/drawing/2014/main" id="{FDDC0A2A-F3A8-4D6D-B9F8-65F1FC997E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03141" name="Rectangle 5">
            <a:extLst>
              <a:ext uri="{FF2B5EF4-FFF2-40B4-BE49-F238E27FC236}">
                <a16:creationId xmlns:a16="http://schemas.microsoft.com/office/drawing/2014/main" id="{B12672D3-9153-4339-A2A1-341DF5938B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03142" name="Rectangle 6">
            <a:extLst>
              <a:ext uri="{FF2B5EF4-FFF2-40B4-BE49-F238E27FC236}">
                <a16:creationId xmlns:a16="http://schemas.microsoft.com/office/drawing/2014/main" id="{35D91316-B138-4272-8B5B-4D8187EEAD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AA1CC73B-3A12-49A4-AA7B-F1C2E19D3962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8BB38063-DC1B-44AC-A275-06A161BB9A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268288"/>
            <a:ext cx="11811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0E1663D-86E3-4F09-A60E-356398B4D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41116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 b="0">
              <a:solidFill>
                <a:schemeClr val="tx2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7DBBAE-10B4-400A-88EB-B50431B16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474345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b="0"/>
          </a:p>
        </p:txBody>
      </p:sp>
      <p:sp>
        <p:nvSpPr>
          <p:cNvPr id="16388" name="Rectangle 7">
            <a:extLst>
              <a:ext uri="{FF2B5EF4-FFF2-40B4-BE49-F238E27FC236}">
                <a16:creationId xmlns:a16="http://schemas.microsoft.com/office/drawing/2014/main" id="{4D8913D7-811F-4AC0-A944-980F47F5DC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854325"/>
            <a:ext cx="9144000" cy="30607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nl-NL" altLang="nl-NL" sz="2000" dirty="0"/>
          </a:p>
          <a:p>
            <a:pPr algn="ctr" eaLnBrk="1" hangingPunct="1">
              <a:buFontTx/>
              <a:buNone/>
              <a:defRPr/>
            </a:pPr>
            <a:r>
              <a:rPr lang="nl-NL" altLang="nl-NL" sz="5400" dirty="0">
                <a:latin typeface="Stencil" pitchFamily="82" charset="0"/>
              </a:rPr>
              <a:t>Biologie van de karper</a:t>
            </a:r>
          </a:p>
          <a:p>
            <a:pPr algn="ctr" eaLnBrk="1" hangingPunct="1">
              <a:buFontTx/>
              <a:buNone/>
              <a:defRPr/>
            </a:pPr>
            <a:endParaRPr lang="nl-NL" altLang="nl-NL" sz="2000" b="1" i="1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r>
              <a:rPr lang="nl-NL" altLang="nl-NL" sz="4000" i="1" dirty="0">
                <a:latin typeface="+mj-lt"/>
              </a:rPr>
              <a:t>Voortplanting, viskweek, voedselopname en groei</a:t>
            </a:r>
            <a:endParaRPr lang="nl-NL" altLang="nl-NL" sz="4000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endParaRPr lang="nl-NL" altLang="nl-NL" sz="1600" i="1" dirty="0">
              <a:latin typeface="Verdana" pitchFamily="34" charset="0"/>
            </a:endParaRPr>
          </a:p>
        </p:txBody>
      </p:sp>
      <p:pic>
        <p:nvPicPr>
          <p:cNvPr id="16389" name="Picture 34" descr="10">
            <a:extLst>
              <a:ext uri="{FF2B5EF4-FFF2-40B4-BE49-F238E27FC236}">
                <a16:creationId xmlns:a16="http://schemas.microsoft.com/office/drawing/2014/main" id="{3C43F0AD-CD55-4D1E-AD04-2ABA76F0A37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7475"/>
            <a:ext cx="1404938" cy="1060450"/>
          </a:xfrm>
          <a:noFill/>
        </p:spPr>
      </p:pic>
      <p:pic>
        <p:nvPicPr>
          <p:cNvPr id="16390" name="Picture 33" descr="Schub32 terug">
            <a:extLst>
              <a:ext uri="{FF2B5EF4-FFF2-40B4-BE49-F238E27FC236}">
                <a16:creationId xmlns:a16="http://schemas.microsoft.com/office/drawing/2014/main" id="{464DFD31-B764-46F3-ABFD-D3FF19AB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19106"/>
          <a:stretch>
            <a:fillRect/>
          </a:stretch>
        </p:blipFill>
        <p:spPr bwMode="auto">
          <a:xfrm>
            <a:off x="7880350" y="1404938"/>
            <a:ext cx="12636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5" descr="931106_diverse_soorten_dooierzak_larve_Zeeforel">
            <a:extLst>
              <a:ext uri="{FF2B5EF4-FFF2-40B4-BE49-F238E27FC236}">
                <a16:creationId xmlns:a16="http://schemas.microsoft.com/office/drawing/2014/main" id="{845D692C-FE11-4BD4-A1C4-1630FC9E7933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0626" r="31474" b="20107"/>
          <a:stretch>
            <a:fillRect/>
          </a:stretch>
        </p:blipFill>
        <p:spPr>
          <a:xfrm>
            <a:off x="1344613" y="1379538"/>
            <a:ext cx="1244600" cy="1069975"/>
          </a:xfrm>
          <a:noFill/>
        </p:spPr>
      </p:pic>
      <p:pic>
        <p:nvPicPr>
          <p:cNvPr id="16392" name="Picture 38" descr="931035_diverse_soorten_Winde_broed_Lelystad_1985">
            <a:extLst>
              <a:ext uri="{FF2B5EF4-FFF2-40B4-BE49-F238E27FC236}">
                <a16:creationId xmlns:a16="http://schemas.microsoft.com/office/drawing/2014/main" id="{4A7DB2DC-EE90-49D8-9271-797FEBAD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4718" r="5519" b="2954"/>
          <a:stretch>
            <a:fillRect/>
          </a:stretch>
        </p:blipFill>
        <p:spPr bwMode="auto">
          <a:xfrm>
            <a:off x="2593975" y="1403350"/>
            <a:ext cx="14255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9" descr="DSCN2633">
            <a:extLst>
              <a:ext uri="{FF2B5EF4-FFF2-40B4-BE49-F238E27FC236}">
                <a16:creationId xmlns:a16="http://schemas.microsoft.com/office/drawing/2014/main" id="{C0CC6692-4D7F-4328-B965-2007D938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400175"/>
            <a:ext cx="14049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" descr="25">
            <a:extLst>
              <a:ext uri="{FF2B5EF4-FFF2-40B4-BE49-F238E27FC236}">
                <a16:creationId xmlns:a16="http://schemas.microsoft.com/office/drawing/2014/main" id="{76D9B249-C65B-499E-A080-5C61D100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3326" r="15111" b="5727"/>
          <a:stretch>
            <a:fillRect/>
          </a:stretch>
        </p:blipFill>
        <p:spPr bwMode="auto">
          <a:xfrm>
            <a:off x="6524625" y="1406525"/>
            <a:ext cx="14319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41" descr="14832_karper">
            <a:extLst>
              <a:ext uri="{FF2B5EF4-FFF2-40B4-BE49-F238E27FC236}">
                <a16:creationId xmlns:a16="http://schemas.microsoft.com/office/drawing/2014/main" id="{9DE955D6-E6E1-4033-ACE2-704FC361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382" r="11096" b="1410"/>
          <a:stretch>
            <a:fillRect/>
          </a:stretch>
        </p:blipFill>
        <p:spPr bwMode="auto">
          <a:xfrm>
            <a:off x="5295900" y="1403350"/>
            <a:ext cx="1289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F9DBC07-2B63-4C49-B56C-C0FFF88B68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236663"/>
            <a:ext cx="8826500" cy="2924175"/>
          </a:xfrm>
        </p:spPr>
        <p:txBody>
          <a:bodyPr/>
          <a:lstStyle/>
          <a:p>
            <a:pPr eaLnBrk="1" hangingPunct="1"/>
            <a:endParaRPr lang="en-US" altLang="nl-NL" sz="2800"/>
          </a:p>
          <a:p>
            <a:pPr eaLnBrk="1" hangingPunct="1"/>
            <a:endParaRPr lang="en-US" altLang="nl-NL" sz="2800"/>
          </a:p>
          <a:p>
            <a:pPr eaLnBrk="1" hangingPunct="1">
              <a:buFontTx/>
              <a:buNone/>
            </a:pPr>
            <a:r>
              <a:rPr lang="en-US" altLang="nl-NL" sz="2800"/>
              <a:t>    </a:t>
            </a:r>
          </a:p>
          <a:p>
            <a:pPr eaLnBrk="1" hangingPunct="1">
              <a:buFontTx/>
              <a:buNone/>
            </a:pPr>
            <a:endParaRPr lang="en-US" altLang="nl-NL" sz="28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977EEF7-AAA1-4C3F-B1FF-552AF4D2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2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34D1D34-4AEA-4B74-ABD6-75DD44393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pic>
        <p:nvPicPr>
          <p:cNvPr id="25605" name="Picture 5" descr="14872_karper">
            <a:extLst>
              <a:ext uri="{FF2B5EF4-FFF2-40B4-BE49-F238E27FC236}">
                <a16:creationId xmlns:a16="http://schemas.microsoft.com/office/drawing/2014/main" id="{464732FF-9CD9-44B6-84C8-C846E246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2954" r="1585" b="35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7">
            <a:extLst>
              <a:ext uri="{FF2B5EF4-FFF2-40B4-BE49-F238E27FC236}">
                <a16:creationId xmlns:a16="http://schemas.microsoft.com/office/drawing/2014/main" id="{56F38573-143B-45D8-9159-88045E4FA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76073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Geselecteerde teeltkarpers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10">
            <a:extLst>
              <a:ext uri="{FF2B5EF4-FFF2-40B4-BE49-F238E27FC236}">
                <a16:creationId xmlns:a16="http://schemas.microsoft.com/office/drawing/2014/main" id="{CE6E681E-F0A2-405A-A447-7F30AD89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2">
            <a:extLst>
              <a:ext uri="{FF2B5EF4-FFF2-40B4-BE49-F238E27FC236}">
                <a16:creationId xmlns:a16="http://schemas.microsoft.com/office/drawing/2014/main" id="{7B3A87C3-D3DC-4C6D-989B-37A22C9FE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Afstrijken van de eitjes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">
            <a:extLst>
              <a:ext uri="{FF2B5EF4-FFF2-40B4-BE49-F238E27FC236}">
                <a16:creationId xmlns:a16="http://schemas.microsoft.com/office/drawing/2014/main" id="{75BA7E84-F853-4D83-B576-B53A6931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2EAAAD87-340B-4C81-BB3F-1582CBE82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Afstrijken van de zaadjes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2">
            <a:extLst>
              <a:ext uri="{FF2B5EF4-FFF2-40B4-BE49-F238E27FC236}">
                <a16:creationId xmlns:a16="http://schemas.microsoft.com/office/drawing/2014/main" id="{46189E62-3EF5-469D-8FCD-FA102FD3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2939"/>
          <a:stretch>
            <a:fillRect/>
          </a:stretch>
        </p:blipFill>
        <p:spPr bwMode="auto">
          <a:xfrm>
            <a:off x="3402013" y="0"/>
            <a:ext cx="5741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E9B5F176-D02C-421F-B145-9276715C7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95550"/>
            <a:ext cx="3276600" cy="2419350"/>
          </a:xfrm>
          <a:noFill/>
        </p:spPr>
        <p:txBody>
          <a:bodyPr/>
          <a:lstStyle/>
          <a:p>
            <a:pPr eaLnBrk="1" hangingPunct="1"/>
            <a:r>
              <a:rPr lang="en-AU" altLang="nl-NL" sz="4000" b="1">
                <a:solidFill>
                  <a:schemeClr val="bg1"/>
                </a:solidFill>
              </a:rPr>
              <a:t>Hom en kuit mengen met een ganzen-veer</a:t>
            </a:r>
            <a:endParaRPr lang="en-US" altLang="nl-NL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4">
            <a:extLst>
              <a:ext uri="{FF2B5EF4-FFF2-40B4-BE49-F238E27FC236}">
                <a16:creationId xmlns:a16="http://schemas.microsoft.com/office/drawing/2014/main" id="{9113F0A4-4977-4DA8-8FD3-59DE4C61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>
            <a:extLst>
              <a:ext uri="{FF2B5EF4-FFF2-40B4-BE49-F238E27FC236}">
                <a16:creationId xmlns:a16="http://schemas.microsoft.com/office/drawing/2014/main" id="{468A08EF-DB49-4290-BFFC-887E34DC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5437188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De bevruchte eitjes gaan in trechters met water van 20</a:t>
            </a:r>
            <a:r>
              <a:rPr lang="en-US" altLang="nl-NL" sz="4000">
                <a:solidFill>
                  <a:schemeClr val="bg1"/>
                </a:solidFill>
                <a:cs typeface="Arial" panose="020B0604020202020204" pitchFamily="34" charset="0"/>
              </a:rPr>
              <a:t>°C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M:\bestanden\Communicatie en Educatie\Lezingen en Presentaties\Eenmalig\Presentaties Gerwin\Foto's voor CarpEvenTT presentatie\Bevrucht eitje (Custom).jpg">
            <a:extLst>
              <a:ext uri="{FF2B5EF4-FFF2-40B4-BE49-F238E27FC236}">
                <a16:creationId xmlns:a16="http://schemas.microsoft.com/office/drawing/2014/main" id="{8319E726-D2B7-4A8E-A85B-4954FA9A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"/>
          <a:stretch>
            <a:fillRect/>
          </a:stretch>
        </p:blipFill>
        <p:spPr bwMode="auto">
          <a:xfrm>
            <a:off x="0" y="-323850"/>
            <a:ext cx="9144000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>
            <a:extLst>
              <a:ext uri="{FF2B5EF4-FFF2-40B4-BE49-F238E27FC236}">
                <a16:creationId xmlns:a16="http://schemas.microsoft.com/office/drawing/2014/main" id="{16D213B2-39E4-4A2E-A816-7E6DC3066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761413" cy="1143000"/>
          </a:xfrm>
          <a:noFill/>
        </p:spPr>
        <p:txBody>
          <a:bodyPr/>
          <a:lstStyle/>
          <a:p>
            <a:pPr eaLnBrk="1" hangingPunct="1"/>
            <a:r>
              <a:rPr lang="en-AU" altLang="nl-NL" sz="4000" b="1">
                <a:solidFill>
                  <a:schemeClr val="bg1"/>
                </a:solidFill>
              </a:rPr>
              <a:t>De vislarve wordt zichtbaar</a:t>
            </a:r>
            <a:endParaRPr lang="en-US" altLang="nl-NL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bestanden\Communicatie en Educatie\Lezingen en Presentaties\Eenmalig\Presentaties Gerwin\Foto's voor CarpEvenTT presentatie\IMG_2860 (Custom).JPG">
            <a:extLst>
              <a:ext uri="{FF2B5EF4-FFF2-40B4-BE49-F238E27FC236}">
                <a16:creationId xmlns:a16="http://schemas.microsoft.com/office/drawing/2014/main" id="{0C9E8094-0204-4A66-85AC-D0DBAF2B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>
            <a:extLst>
              <a:ext uri="{FF2B5EF4-FFF2-40B4-BE49-F238E27FC236}">
                <a16:creationId xmlns:a16="http://schemas.microsoft.com/office/drawing/2014/main" id="{FB2CBE99-1E57-4DDC-B45D-51F8600CF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34050"/>
            <a:ext cx="9144000" cy="1123950"/>
          </a:xfrm>
          <a:noFill/>
        </p:spPr>
        <p:txBody>
          <a:bodyPr/>
          <a:lstStyle/>
          <a:p>
            <a:pPr eaLnBrk="1" hangingPunct="1"/>
            <a:r>
              <a:rPr lang="en-AU" altLang="nl-NL" sz="4000" b="1">
                <a:solidFill>
                  <a:schemeClr val="bg1"/>
                </a:solidFill>
              </a:rPr>
              <a:t>Het eerste voedsel: pekelkreeftjes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7">
            <a:extLst>
              <a:ext uri="{FF2B5EF4-FFF2-40B4-BE49-F238E27FC236}">
                <a16:creationId xmlns:a16="http://schemas.microsoft.com/office/drawing/2014/main" id="{6F1C4857-6C18-449F-9967-3AC4893B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>
            <a:extLst>
              <a:ext uri="{FF2B5EF4-FFF2-40B4-BE49-F238E27FC236}">
                <a16:creationId xmlns:a16="http://schemas.microsoft.com/office/drawing/2014/main" id="{4F419758-8CF6-4C27-9D5F-8ACAC26D7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3538" y="1924050"/>
            <a:ext cx="3700462" cy="3067050"/>
          </a:xfrm>
          <a:noFill/>
        </p:spPr>
        <p:txBody>
          <a:bodyPr/>
          <a:lstStyle/>
          <a:p>
            <a:pPr algn="l" eaLnBrk="1" hangingPunct="1"/>
            <a:r>
              <a:rPr lang="en-AU" altLang="nl-NL" sz="4000" b="1">
                <a:solidFill>
                  <a:schemeClr val="bg1"/>
                </a:solidFill>
              </a:rPr>
              <a:t>Vanuit de aquaria naar de bekkens</a:t>
            </a:r>
            <a:endParaRPr lang="en-US" altLang="nl-NL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1">
            <a:extLst>
              <a:ext uri="{FF2B5EF4-FFF2-40B4-BE49-F238E27FC236}">
                <a16:creationId xmlns:a16="http://schemas.microsoft.com/office/drawing/2014/main" id="{66A4BDEA-DA99-4E15-AD5F-EE3E8461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659" r="2696" b="5904"/>
          <a:stretch>
            <a:fillRect/>
          </a:stretch>
        </p:blipFill>
        <p:spPr bwMode="auto">
          <a:xfrm>
            <a:off x="-131763" y="0"/>
            <a:ext cx="9275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DAE12592-C247-478F-BF08-15740FDA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52450" y="5226050"/>
            <a:ext cx="10096500" cy="1631950"/>
          </a:xfrm>
          <a:noFill/>
        </p:spPr>
        <p:txBody>
          <a:bodyPr/>
          <a:lstStyle/>
          <a:p>
            <a:pPr eaLnBrk="1" hangingPunct="1"/>
            <a:r>
              <a:rPr lang="en-AU" altLang="nl-NL" sz="4000" b="1">
                <a:solidFill>
                  <a:schemeClr val="tx1"/>
                </a:solidFill>
              </a:rPr>
              <a:t>Al snel zie je het verschil </a:t>
            </a:r>
            <a:br>
              <a:rPr lang="en-AU" altLang="nl-NL" sz="4000" b="1">
                <a:solidFill>
                  <a:schemeClr val="tx1"/>
                </a:solidFill>
              </a:rPr>
            </a:br>
            <a:r>
              <a:rPr lang="en-AU" altLang="nl-NL" sz="4000" b="1">
                <a:solidFill>
                  <a:schemeClr val="tx1"/>
                </a:solidFill>
              </a:rPr>
              <a:t>tussen schub en spiegel</a:t>
            </a:r>
            <a:r>
              <a:rPr lang="en-AU" altLang="nl-NL" sz="4000">
                <a:solidFill>
                  <a:schemeClr val="bg1"/>
                </a:solidFill>
              </a:rPr>
              <a:t> 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:\bestanden\Communicatie en Educatie\Lezingen en Presentaties\Eenmalig\Presentaties Gerwin\Foto's voor CarpEvenTT presentatie\Aalscholverdraden Valkenswaard1 (Custom).JPG">
            <a:extLst>
              <a:ext uri="{FF2B5EF4-FFF2-40B4-BE49-F238E27FC236}">
                <a16:creationId xmlns:a16="http://schemas.microsoft.com/office/drawing/2014/main" id="{5F33F6FA-98C2-492A-95C1-716D372C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57CF5365-29E2-4666-B272-09948322103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236663"/>
            <a:ext cx="8826500" cy="2924175"/>
          </a:xfrm>
        </p:spPr>
        <p:txBody>
          <a:bodyPr/>
          <a:lstStyle/>
          <a:p>
            <a:pPr eaLnBrk="1" hangingPunct="1"/>
            <a:endParaRPr lang="en-US" altLang="nl-NL" sz="2800"/>
          </a:p>
          <a:p>
            <a:pPr eaLnBrk="1" hangingPunct="1"/>
            <a:endParaRPr lang="en-US" altLang="nl-NL" sz="2800"/>
          </a:p>
          <a:p>
            <a:pPr eaLnBrk="1" hangingPunct="1">
              <a:buFontTx/>
              <a:buNone/>
            </a:pPr>
            <a:r>
              <a:rPr lang="en-US" altLang="nl-NL" sz="2800"/>
              <a:t>    </a:t>
            </a:r>
          </a:p>
          <a:p>
            <a:pPr eaLnBrk="1" hangingPunct="1">
              <a:buFontTx/>
              <a:buNone/>
            </a:pPr>
            <a:endParaRPr lang="en-US" altLang="nl-NL" sz="2800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69919CC-78F3-4E07-90C8-6E02B2D03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2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8F491E9E-3238-44B5-AC1B-014DC7F5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34822" name="Rectangle 8">
            <a:extLst>
              <a:ext uri="{FF2B5EF4-FFF2-40B4-BE49-F238E27FC236}">
                <a16:creationId xmlns:a16="http://schemas.microsoft.com/office/drawing/2014/main" id="{E0755EBC-C4FC-46AD-8430-34B74432BD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971550"/>
          </a:xfrm>
          <a:noFill/>
        </p:spPr>
        <p:txBody>
          <a:bodyPr/>
          <a:lstStyle/>
          <a:p>
            <a:pPr algn="l" eaLnBrk="1" hangingPunct="1"/>
            <a:r>
              <a:rPr lang="en-AU" altLang="nl-NL" sz="4000" b="1">
                <a:solidFill>
                  <a:schemeClr val="bg1"/>
                </a:solidFill>
              </a:rPr>
              <a:t>Uitzetten in vijvers</a:t>
            </a:r>
            <a:endParaRPr lang="en-US" altLang="nl-NL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DBA350D-14EB-4B64-B95D-0D0CE35AC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380B2A7-92D5-45F4-800B-EE801CFB9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71E07CC0-43E2-45EE-8571-FE9D2698D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17413" name="Picture 6" descr="Schubben closeup licht">
            <a:extLst>
              <a:ext uri="{FF2B5EF4-FFF2-40B4-BE49-F238E27FC236}">
                <a16:creationId xmlns:a16="http://schemas.microsoft.com/office/drawing/2014/main" id="{DF0BD9A3-71A1-4FE2-92AB-0BC09E30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>
            <a:extLst>
              <a:ext uri="{FF2B5EF4-FFF2-40B4-BE49-F238E27FC236}">
                <a16:creationId xmlns:a16="http://schemas.microsoft.com/office/drawing/2014/main" id="{0F34A8DD-8557-4491-984F-6E5F2590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voortplanting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:\bestanden\Communicatie en Educatie\Lezingen en Presentaties\Eenmalig\Presentaties Gerwin\Foto's voor CarpEvenTT presentatie\P1010257 (Custom).JPG">
            <a:extLst>
              <a:ext uri="{FF2B5EF4-FFF2-40B4-BE49-F238E27FC236}">
                <a16:creationId xmlns:a16="http://schemas.microsoft.com/office/drawing/2014/main" id="{5A847622-0ADE-4FF6-9B61-66EF250A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1D1B75BE-4EE0-4499-B505-4CD8E64377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811338"/>
            <a:ext cx="8826500" cy="2349500"/>
          </a:xfrm>
        </p:spPr>
        <p:txBody>
          <a:bodyPr/>
          <a:lstStyle/>
          <a:p>
            <a:pPr marL="381000" indent="-381000" defTabSz="762000" eaLnBrk="1" hangingPunct="1">
              <a:buFontTx/>
              <a:buNone/>
            </a:pPr>
            <a:endParaRPr lang="en-US" altLang="nl-NL" sz="2800"/>
          </a:p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>
              <a:buFontTx/>
              <a:buNone/>
            </a:pPr>
            <a:r>
              <a:rPr lang="en-US" altLang="nl-NL" sz="2800"/>
              <a:t>    </a:t>
            </a:r>
          </a:p>
          <a:p>
            <a:pPr marL="381000" indent="-381000" defTabSz="762000" eaLnBrk="1" hangingPunct="1">
              <a:buFontTx/>
              <a:buNone/>
            </a:pPr>
            <a:endParaRPr lang="en-US" altLang="nl-NL" sz="2800"/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A0C86451-9EB6-4229-99C2-1F8A88E2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276350"/>
            <a:ext cx="77835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0">
              <a:latin typeface="Tahoma" panose="020B0604030504040204" pitchFamily="34" charset="0"/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4367B53-04CE-4AC6-9C62-ABFE7F88F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67350"/>
            <a:ext cx="9144000" cy="1390650"/>
          </a:xfrm>
          <a:noFill/>
        </p:spPr>
        <p:txBody>
          <a:bodyPr/>
          <a:lstStyle/>
          <a:p>
            <a:pPr eaLnBrk="1" hangingPunct="1"/>
            <a:r>
              <a:rPr lang="en-US" altLang="nl-NL" sz="4000" b="1">
                <a:solidFill>
                  <a:schemeClr val="bg1"/>
                </a:solidFill>
              </a:rPr>
              <a:t>Afvissen en overbrengen naar de vrachtwagen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:\Robert Weijman\Karperuitzet november 2006\IMG_1282 (Medium).JPG">
            <a:extLst>
              <a:ext uri="{FF2B5EF4-FFF2-40B4-BE49-F238E27FC236}">
                <a16:creationId xmlns:a16="http://schemas.microsoft.com/office/drawing/2014/main" id="{14D847E7-6D57-42B6-AE73-57FE739C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27D614B2-867E-4C34-9EE9-995A47A4D0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811338"/>
            <a:ext cx="8826500" cy="2349500"/>
          </a:xfrm>
        </p:spPr>
        <p:txBody>
          <a:bodyPr/>
          <a:lstStyle/>
          <a:p>
            <a:pPr marL="381000" indent="-381000" defTabSz="762000" eaLnBrk="1" hangingPunct="1">
              <a:buFontTx/>
              <a:buNone/>
            </a:pPr>
            <a:endParaRPr lang="en-US" altLang="nl-NL" sz="2800"/>
          </a:p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>
              <a:buFontTx/>
              <a:buNone/>
            </a:pPr>
            <a:r>
              <a:rPr lang="en-US" altLang="nl-NL" sz="2800"/>
              <a:t>    </a:t>
            </a:r>
          </a:p>
          <a:p>
            <a:pPr marL="381000" indent="-381000" defTabSz="762000" eaLnBrk="1" hangingPunct="1">
              <a:buFontTx/>
              <a:buNone/>
            </a:pPr>
            <a:endParaRPr lang="en-US" altLang="nl-NL" sz="2800"/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26C7F9B0-DAB6-4096-9D41-267B5647F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69325" cy="963613"/>
          </a:xfrm>
          <a:noFill/>
        </p:spPr>
        <p:txBody>
          <a:bodyPr/>
          <a:lstStyle/>
          <a:p>
            <a:pPr algn="l" eaLnBrk="1" hangingPunct="1"/>
            <a:r>
              <a:rPr lang="en-US" altLang="nl-NL" sz="4000" b="1">
                <a:solidFill>
                  <a:schemeClr val="tx1"/>
                </a:solidFill>
              </a:rPr>
              <a:t> En nu groeien!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BC4B353-189F-4D26-9A01-D41B7B607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784E677-5857-4323-8890-6D48F2C32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56CC1766-E9A2-4614-8797-C15539D1E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E6878848-7BAD-4F1A-BD9D-904E30BAD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4119563"/>
            <a:ext cx="7239000" cy="237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36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48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000" b="1"/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</p:txBody>
      </p:sp>
      <p:pic>
        <p:nvPicPr>
          <p:cNvPr id="37894" name="Picture 6" descr="Schubben closeup licht">
            <a:extLst>
              <a:ext uri="{FF2B5EF4-FFF2-40B4-BE49-F238E27FC236}">
                <a16:creationId xmlns:a16="http://schemas.microsoft.com/office/drawing/2014/main" id="{8F8937B7-80C6-4561-8797-955C8C0C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>
            <a:extLst>
              <a:ext uri="{FF2B5EF4-FFF2-40B4-BE49-F238E27FC236}">
                <a16:creationId xmlns:a16="http://schemas.microsoft.com/office/drawing/2014/main" id="{CDBC3D0F-6891-4D3E-9773-A5B7FDA4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17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Voedselopname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C9952CE-4971-46CE-8491-6C8DDE75B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0"/>
            <a:ext cx="88249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Jonge karpers: klein voedsel</a:t>
            </a:r>
          </a:p>
        </p:txBody>
      </p:sp>
      <p:pic>
        <p:nvPicPr>
          <p:cNvPr id="38915" name="Picture 4" descr="klein voedsel">
            <a:extLst>
              <a:ext uri="{FF2B5EF4-FFF2-40B4-BE49-F238E27FC236}">
                <a16:creationId xmlns:a16="http://schemas.microsoft.com/office/drawing/2014/main" id="{53012A28-5612-409F-A55E-203BD21C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"/>
          <a:stretch>
            <a:fillRect/>
          </a:stretch>
        </p:blipFill>
        <p:spPr bwMode="auto">
          <a:xfrm>
            <a:off x="420688" y="1181100"/>
            <a:ext cx="82105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image04067 (Custom)">
            <a:extLst>
              <a:ext uri="{FF2B5EF4-FFF2-40B4-BE49-F238E27FC236}">
                <a16:creationId xmlns:a16="http://schemas.microsoft.com/office/drawing/2014/main" id="{F295DF64-5547-4893-BFE7-564D4677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CFA4FDA6-C532-4897-BD90-DBD5C820C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55DFB9F-AA5A-465D-A1FC-8EE72D2CB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D543B224-EF50-46D2-8275-E0CC1637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213"/>
            <a:ext cx="89916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Grote karpers: alleseters</a:t>
            </a: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DSC_1044 (Custom)">
            <a:extLst>
              <a:ext uri="{FF2B5EF4-FFF2-40B4-BE49-F238E27FC236}">
                <a16:creationId xmlns:a16="http://schemas.microsoft.com/office/drawing/2014/main" id="{FBAEA6E5-3396-4407-9228-809C07BA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11058" r="24265" b="16792"/>
          <a:stretch>
            <a:fillRect/>
          </a:stretch>
        </p:blipFill>
        <p:spPr bwMode="auto">
          <a:xfrm>
            <a:off x="4340225" y="0"/>
            <a:ext cx="48037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Vlokreeft">
            <a:extLst>
              <a:ext uri="{FF2B5EF4-FFF2-40B4-BE49-F238E27FC236}">
                <a16:creationId xmlns:a16="http://schemas.microsoft.com/office/drawing/2014/main" id="{14A07C2C-3240-41E6-AB2F-C0DBD502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1720" r="10318" b="19798"/>
          <a:stretch>
            <a:fillRect/>
          </a:stretch>
        </p:blipFill>
        <p:spPr bwMode="auto">
          <a:xfrm>
            <a:off x="0" y="0"/>
            <a:ext cx="434022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C657487-C413-4149-A89A-F857FDF7E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2400"/>
            <a:ext cx="88011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l">
              <a:lnSpc>
                <a:spcPct val="90000"/>
              </a:lnSpc>
              <a:defRPr/>
            </a:pPr>
            <a:r>
              <a:rPr lang="nl-NL" sz="4000" dirty="0">
                <a:latin typeface="Arial" charset="0"/>
              </a:rPr>
              <a:t>Insecten, mosseltjes, kreeften</a:t>
            </a:r>
          </a:p>
          <a:p>
            <a:pPr marL="342900" indent="-342900" algn="l">
              <a:lnSpc>
                <a:spcPct val="90000"/>
              </a:lnSpc>
              <a:defRPr/>
            </a:pPr>
            <a:endParaRPr lang="nl-NL" sz="2400" b="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0965" name="Picture 5" descr="DSC_5180 (Custom)">
            <a:extLst>
              <a:ext uri="{FF2B5EF4-FFF2-40B4-BE49-F238E27FC236}">
                <a16:creationId xmlns:a16="http://schemas.microsoft.com/office/drawing/2014/main" id="{E9D2FE05-5680-40A2-B142-A2B0C0FD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45576" r="10313" b="10994"/>
          <a:stretch>
            <a:fillRect/>
          </a:stretch>
        </p:blipFill>
        <p:spPr bwMode="auto">
          <a:xfrm>
            <a:off x="0" y="3333750"/>
            <a:ext cx="9144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D256E89-6A51-4BA2-8026-E23280D49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17463"/>
            <a:ext cx="8824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Dit is ook bodemvoedsel!</a:t>
            </a:r>
          </a:p>
        </p:txBody>
      </p:sp>
      <p:pic>
        <p:nvPicPr>
          <p:cNvPr id="41987" name="Picture 10" descr="P:\Bram Bokkers oud\Aas\Zoet\hennep (3)\hennep 1 (Small).JPG">
            <a:extLst>
              <a:ext uri="{FF2B5EF4-FFF2-40B4-BE49-F238E27FC236}">
                <a16:creationId xmlns:a16="http://schemas.microsoft.com/office/drawing/2014/main" id="{A7E4F5E7-F866-49ED-A0B8-15A00A83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486275"/>
            <a:ext cx="23939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 descr="P:\Bram Bokkers oud\Aas\Zoet\mais (5)\mais 2a (Small).jpg">
            <a:extLst>
              <a:ext uri="{FF2B5EF4-FFF2-40B4-BE49-F238E27FC236}">
                <a16:creationId xmlns:a16="http://schemas.microsoft.com/office/drawing/2014/main" id="{6394E583-C631-4280-99F2-6D333BF9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29368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3" descr="P:\Bram Bokkers oud\Aas\Zoet\pinda's (4)\pinda,s 3 (Small).JPG">
            <a:extLst>
              <a:ext uri="{FF2B5EF4-FFF2-40B4-BE49-F238E27FC236}">
                <a16:creationId xmlns:a16="http://schemas.microsoft.com/office/drawing/2014/main" id="{F8A13EEE-9C0A-4A2E-A8A3-5CB95981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330325"/>
            <a:ext cx="32099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4" descr="P:\Bram Bokkers oud\Aas\Zoet\kikkerewrten (4)\kikkererwten 2 (Small).JPG">
            <a:extLst>
              <a:ext uri="{FF2B5EF4-FFF2-40B4-BE49-F238E27FC236}">
                <a16:creationId xmlns:a16="http://schemas.microsoft.com/office/drawing/2014/main" id="{9D5F5002-BE53-4EC8-91D7-BEC344CB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r="5054"/>
          <a:stretch>
            <a:fillRect/>
          </a:stretch>
        </p:blipFill>
        <p:spPr bwMode="auto">
          <a:xfrm>
            <a:off x="157163" y="3995738"/>
            <a:ext cx="302577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P:\Bram Bokkers oud\Aas\Zoet\tijgernoten (4)\tijgernoten 2 (Small).JPG">
            <a:extLst>
              <a:ext uri="{FF2B5EF4-FFF2-40B4-BE49-F238E27FC236}">
                <a16:creationId xmlns:a16="http://schemas.microsoft.com/office/drawing/2014/main" id="{EF76033E-71BD-4735-A194-37DC7358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5307"/>
          <a:stretch>
            <a:fillRect/>
          </a:stretch>
        </p:blipFill>
        <p:spPr bwMode="auto">
          <a:xfrm>
            <a:off x="2906713" y="1330325"/>
            <a:ext cx="29860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 descr="P:\Bram Bokkers oud\Aas\Zoet\bolies (6)\bollies 4 (Small).JPG">
            <a:extLst>
              <a:ext uri="{FF2B5EF4-FFF2-40B4-BE49-F238E27FC236}">
                <a16:creationId xmlns:a16="http://schemas.microsoft.com/office/drawing/2014/main" id="{D7C9807F-AD6E-441D-A596-BDDE0581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/>
          <a:stretch>
            <a:fillRect/>
          </a:stretch>
        </p:blipFill>
        <p:spPr bwMode="auto">
          <a:xfrm>
            <a:off x="5638800" y="3995738"/>
            <a:ext cx="35052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4D618A2-74EA-4F68-A217-571C32CE2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988"/>
            <a:ext cx="88233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Voedsel of steentjes?</a:t>
            </a:r>
          </a:p>
        </p:txBody>
      </p:sp>
      <p:pic>
        <p:nvPicPr>
          <p:cNvPr id="43011" name="Picture 9" descr="TIGER_NUTS">
            <a:extLst>
              <a:ext uri="{FF2B5EF4-FFF2-40B4-BE49-F238E27FC236}">
                <a16:creationId xmlns:a16="http://schemas.microsoft.com/office/drawing/2014/main" id="{06B819ED-8B8D-4A55-A171-367EE64A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09700"/>
            <a:ext cx="3130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0" descr="gravel-3-8">
            <a:extLst>
              <a:ext uri="{FF2B5EF4-FFF2-40B4-BE49-F238E27FC236}">
                <a16:creationId xmlns:a16="http://schemas.microsoft.com/office/drawing/2014/main" id="{191EB65A-18FD-482D-8311-49E39205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15340" r="10178" b="8260"/>
          <a:stretch>
            <a:fillRect/>
          </a:stretch>
        </p:blipFill>
        <p:spPr bwMode="auto">
          <a:xfrm>
            <a:off x="4629150" y="1390650"/>
            <a:ext cx="3238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1" descr="imgGravel">
            <a:extLst>
              <a:ext uri="{FF2B5EF4-FFF2-40B4-BE49-F238E27FC236}">
                <a16:creationId xmlns:a16="http://schemas.microsoft.com/office/drawing/2014/main" id="{012D6C6A-62F7-42D2-A28C-42846314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18326" r="21078"/>
          <a:stretch>
            <a:fillRect/>
          </a:stretch>
        </p:blipFill>
        <p:spPr bwMode="auto">
          <a:xfrm>
            <a:off x="819150" y="4102100"/>
            <a:ext cx="3163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5" descr="http://product-image.tradeindia.com/00237520/b/0/Chick-Peas-Big-.jpg">
            <a:extLst>
              <a:ext uri="{FF2B5EF4-FFF2-40B4-BE49-F238E27FC236}">
                <a16:creationId xmlns:a16="http://schemas.microsoft.com/office/drawing/2014/main" id="{01C02EE9-5EE3-47E0-92E9-E67761DE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9"/>
          <a:stretch>
            <a:fillRect/>
          </a:stretch>
        </p:blipFill>
        <p:spPr bwMode="auto">
          <a:xfrm>
            <a:off x="4591050" y="4095750"/>
            <a:ext cx="32575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23-2 (70) karper kop vBeek">
            <a:extLst>
              <a:ext uri="{FF2B5EF4-FFF2-40B4-BE49-F238E27FC236}">
                <a16:creationId xmlns:a16="http://schemas.microsoft.com/office/drawing/2014/main" id="{447EB9AD-19F5-4B31-AE97-CE52C7F8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9" r="2486" b="422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Oval 5">
            <a:extLst>
              <a:ext uri="{FF2B5EF4-FFF2-40B4-BE49-F238E27FC236}">
                <a16:creationId xmlns:a16="http://schemas.microsoft.com/office/drawing/2014/main" id="{855FEC24-7EA2-431E-8C53-06BC3F551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400050"/>
            <a:ext cx="3409950" cy="3276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4036" name="Rectangle 6">
            <a:extLst>
              <a:ext uri="{FF2B5EF4-FFF2-40B4-BE49-F238E27FC236}">
                <a16:creationId xmlns:a16="http://schemas.microsoft.com/office/drawing/2014/main" id="{1E348F3B-A7B2-4671-BACB-76CAACB6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5672138"/>
            <a:ext cx="80565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Reuk is voor de lange afstand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Spod5 (Custom)">
            <a:extLst>
              <a:ext uri="{FF2B5EF4-FFF2-40B4-BE49-F238E27FC236}">
                <a16:creationId xmlns:a16="http://schemas.microsoft.com/office/drawing/2014/main" id="{1FCBB87C-321E-4D6D-88DB-F96311D1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>
            <a:extLst>
              <a:ext uri="{FF2B5EF4-FFF2-40B4-BE49-F238E27FC236}">
                <a16:creationId xmlns:a16="http://schemas.microsoft.com/office/drawing/2014/main" id="{A67DB747-2A40-45A9-8E7A-AE87A57F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0E23F341-2F1E-4144-B810-E0BDCAD7D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45061" name="Rectangle 4">
            <a:extLst>
              <a:ext uri="{FF2B5EF4-FFF2-40B4-BE49-F238E27FC236}">
                <a16:creationId xmlns:a16="http://schemas.microsoft.com/office/drawing/2014/main" id="{5C9124C2-6C49-4AE8-988C-713ACE42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350"/>
            <a:ext cx="9144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l-NL" altLang="nl-NL" sz="3600"/>
              <a:t> </a:t>
            </a:r>
            <a:r>
              <a:rPr lang="nl-NL" altLang="nl-NL" sz="4000">
                <a:solidFill>
                  <a:schemeClr val="bg1"/>
                </a:solidFill>
              </a:rPr>
              <a:t>Dat ruiken ze prima!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2400" b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bestanden\Communicatie en Educatie\Gedrukte Media\Stekkie magazine\Stekkie Magazine maart 2012\Professor Gerard\2 (Medium).JPG">
            <a:extLst>
              <a:ext uri="{FF2B5EF4-FFF2-40B4-BE49-F238E27FC236}">
                <a16:creationId xmlns:a16="http://schemas.microsoft.com/office/drawing/2014/main" id="{F2EB15FD-D49C-4D30-9BFD-B5151C2F0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r="4845"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>
            <a:extLst>
              <a:ext uri="{FF2B5EF4-FFF2-40B4-BE49-F238E27FC236}">
                <a16:creationId xmlns:a16="http://schemas.microsoft.com/office/drawing/2014/main" id="{162F8B8D-815A-4CC3-90A0-4472EF37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170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Het gaat er wild aan toe!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M:\bestanden\Communicatie en Educatie\Lezingen en Presentaties\Eenmalig\Presentaties Gerwin\Verenigingspresentaties\carp 047 (Medium).jpg">
            <a:extLst>
              <a:ext uri="{FF2B5EF4-FFF2-40B4-BE49-F238E27FC236}">
                <a16:creationId xmlns:a16="http://schemas.microsoft.com/office/drawing/2014/main" id="{7D9AE131-34C0-4923-91BE-2AB2CAC7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C4E9D589-CA7A-413B-8B97-3FBA80840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0"/>
            <a:ext cx="89630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Dichtbij kunnen de ogen worden gebruikt. </a:t>
            </a: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1">
            <a:extLst>
              <a:ext uri="{FF2B5EF4-FFF2-40B4-BE49-F238E27FC236}">
                <a16:creationId xmlns:a16="http://schemas.microsoft.com/office/drawing/2014/main" id="{6F05A02C-8AC7-494C-8A0D-7DF14E9CFEA8}"/>
              </a:ext>
            </a:extLst>
          </p:cNvPr>
          <p:cNvSpPr>
            <a:spLocks/>
          </p:cNvSpPr>
          <p:nvPr/>
        </p:nvSpPr>
        <p:spPr bwMode="auto">
          <a:xfrm>
            <a:off x="-38100" y="-288925"/>
            <a:ext cx="5578475" cy="8897938"/>
          </a:xfrm>
          <a:custGeom>
            <a:avLst/>
            <a:gdLst>
              <a:gd name="T0" fmla="*/ 2147483647 w 3514"/>
              <a:gd name="T1" fmla="*/ 2147483647 h 5605"/>
              <a:gd name="T2" fmla="*/ 2147483647 w 3514"/>
              <a:gd name="T3" fmla="*/ 2147483647 h 5605"/>
              <a:gd name="T4" fmla="*/ 2147483647 w 3514"/>
              <a:gd name="T5" fmla="*/ 2147483647 h 5605"/>
              <a:gd name="T6" fmla="*/ 0 w 3514"/>
              <a:gd name="T7" fmla="*/ 2147483647 h 5605"/>
              <a:gd name="T8" fmla="*/ 0 w 3514"/>
              <a:gd name="T9" fmla="*/ 2147483647 h 5605"/>
              <a:gd name="T10" fmla="*/ 2147483647 w 3514"/>
              <a:gd name="T11" fmla="*/ 2147483647 h 5605"/>
              <a:gd name="T12" fmla="*/ 2147483647 w 3514"/>
              <a:gd name="T13" fmla="*/ 2147483647 h 5605"/>
              <a:gd name="T14" fmla="*/ 2147483647 w 3514"/>
              <a:gd name="T15" fmla="*/ 2147483647 h 5605"/>
              <a:gd name="T16" fmla="*/ 2147483647 w 3514"/>
              <a:gd name="T17" fmla="*/ 2147483647 h 56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14"/>
              <a:gd name="T28" fmla="*/ 0 h 5605"/>
              <a:gd name="T29" fmla="*/ 3514 w 3514"/>
              <a:gd name="T30" fmla="*/ 5605 h 560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14" h="5605">
                <a:moveTo>
                  <a:pt x="2238" y="3056"/>
                </a:moveTo>
                <a:cubicBezTo>
                  <a:pt x="2077" y="3682"/>
                  <a:pt x="1801" y="5079"/>
                  <a:pt x="1584" y="5342"/>
                </a:cubicBezTo>
                <a:cubicBezTo>
                  <a:pt x="1367" y="5605"/>
                  <a:pt x="1200" y="4762"/>
                  <a:pt x="936" y="4634"/>
                </a:cubicBezTo>
                <a:lnTo>
                  <a:pt x="0" y="4574"/>
                </a:lnTo>
                <a:lnTo>
                  <a:pt x="0" y="170"/>
                </a:lnTo>
                <a:lnTo>
                  <a:pt x="3092" y="182"/>
                </a:lnTo>
                <a:cubicBezTo>
                  <a:pt x="3514" y="198"/>
                  <a:pt x="3161" y="0"/>
                  <a:pt x="3092" y="240"/>
                </a:cubicBezTo>
                <a:cubicBezTo>
                  <a:pt x="3022" y="481"/>
                  <a:pt x="2807" y="1197"/>
                  <a:pt x="2675" y="1625"/>
                </a:cubicBezTo>
                <a:cubicBezTo>
                  <a:pt x="2543" y="2053"/>
                  <a:pt x="2363" y="2614"/>
                  <a:pt x="2298" y="2810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07" name="Freeform 22">
            <a:extLst>
              <a:ext uri="{FF2B5EF4-FFF2-40B4-BE49-F238E27FC236}">
                <a16:creationId xmlns:a16="http://schemas.microsoft.com/office/drawing/2014/main" id="{8A9FCB31-443F-45F6-B6CA-A2A9709727D8}"/>
              </a:ext>
            </a:extLst>
          </p:cNvPr>
          <p:cNvSpPr>
            <a:spLocks/>
          </p:cNvSpPr>
          <p:nvPr/>
        </p:nvSpPr>
        <p:spPr bwMode="auto">
          <a:xfrm>
            <a:off x="4210050" y="-76200"/>
            <a:ext cx="5048250" cy="7867650"/>
          </a:xfrm>
          <a:custGeom>
            <a:avLst/>
            <a:gdLst>
              <a:gd name="T0" fmla="*/ 2147483647 w 3180"/>
              <a:gd name="T1" fmla="*/ 2147483647 h 4956"/>
              <a:gd name="T2" fmla="*/ 2147483647 w 3180"/>
              <a:gd name="T3" fmla="*/ 2147483647 h 4956"/>
              <a:gd name="T4" fmla="*/ 2147483647 w 3180"/>
              <a:gd name="T5" fmla="*/ 2147483647 h 4956"/>
              <a:gd name="T6" fmla="*/ 2147483647 w 3180"/>
              <a:gd name="T7" fmla="*/ 2147483647 h 4956"/>
              <a:gd name="T8" fmla="*/ 0 w 3180"/>
              <a:gd name="T9" fmla="*/ 0 h 4956"/>
              <a:gd name="T10" fmla="*/ 2147483647 w 3180"/>
              <a:gd name="T11" fmla="*/ 2147483647 h 4956"/>
              <a:gd name="T12" fmla="*/ 2147483647 w 3180"/>
              <a:gd name="T13" fmla="*/ 2147483647 h 49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80"/>
              <a:gd name="T22" fmla="*/ 0 h 4956"/>
              <a:gd name="T23" fmla="*/ 3180 w 3180"/>
              <a:gd name="T24" fmla="*/ 4956 h 49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80" h="4956">
                <a:moveTo>
                  <a:pt x="993" y="2856"/>
                </a:moveTo>
                <a:lnTo>
                  <a:pt x="1428" y="4956"/>
                </a:lnTo>
                <a:lnTo>
                  <a:pt x="3180" y="4452"/>
                </a:lnTo>
                <a:lnTo>
                  <a:pt x="3156" y="36"/>
                </a:lnTo>
                <a:lnTo>
                  <a:pt x="0" y="0"/>
                </a:lnTo>
                <a:lnTo>
                  <a:pt x="57" y="120"/>
                </a:lnTo>
                <a:lnTo>
                  <a:pt x="948" y="2682"/>
                </a:lnTo>
              </a:path>
            </a:pathLst>
          </a:custGeom>
          <a:solidFill>
            <a:srgbClr val="CCFFCC">
              <a:alpha val="98822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08" name="Freeform 24">
            <a:extLst>
              <a:ext uri="{FF2B5EF4-FFF2-40B4-BE49-F238E27FC236}">
                <a16:creationId xmlns:a16="http://schemas.microsoft.com/office/drawing/2014/main" id="{29345C03-091F-4032-AAE1-E148ED10E4FF}"/>
              </a:ext>
            </a:extLst>
          </p:cNvPr>
          <p:cNvSpPr>
            <a:spLocks/>
          </p:cNvSpPr>
          <p:nvPr/>
        </p:nvSpPr>
        <p:spPr bwMode="auto">
          <a:xfrm>
            <a:off x="3448050" y="4176713"/>
            <a:ext cx="179388" cy="381000"/>
          </a:xfrm>
          <a:custGeom>
            <a:avLst/>
            <a:gdLst>
              <a:gd name="T0" fmla="*/ 2147483647 w 282"/>
              <a:gd name="T1" fmla="*/ 0 h 600"/>
              <a:gd name="T2" fmla="*/ 2147483647 w 282"/>
              <a:gd name="T3" fmla="*/ 2147483647 h 600"/>
              <a:gd name="T4" fmla="*/ 2147483647 w 282"/>
              <a:gd name="T5" fmla="*/ 2147483647 h 600"/>
              <a:gd name="T6" fmla="*/ 2147483647 w 282"/>
              <a:gd name="T7" fmla="*/ 2147483647 h 600"/>
              <a:gd name="T8" fmla="*/ 0 60000 65536"/>
              <a:gd name="T9" fmla="*/ 0 60000 65536"/>
              <a:gd name="T10" fmla="*/ 0 60000 65536"/>
              <a:gd name="T11" fmla="*/ 0 60000 65536"/>
              <a:gd name="T12" fmla="*/ 0 w 282"/>
              <a:gd name="T13" fmla="*/ 0 h 600"/>
              <a:gd name="T14" fmla="*/ 282 w 282"/>
              <a:gd name="T15" fmla="*/ 600 h 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2" h="600">
                <a:moveTo>
                  <a:pt x="282" y="0"/>
                </a:moveTo>
                <a:cubicBezTo>
                  <a:pt x="247" y="17"/>
                  <a:pt x="102" y="40"/>
                  <a:pt x="57" y="105"/>
                </a:cubicBezTo>
                <a:cubicBezTo>
                  <a:pt x="12" y="170"/>
                  <a:pt x="0" y="308"/>
                  <a:pt x="12" y="390"/>
                </a:cubicBezTo>
                <a:cubicBezTo>
                  <a:pt x="24" y="472"/>
                  <a:pt x="107" y="556"/>
                  <a:pt x="132" y="600"/>
                </a:cubicBezTo>
              </a:path>
            </a:pathLst>
          </a:cu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09" name="Freeform 25">
            <a:extLst>
              <a:ext uri="{FF2B5EF4-FFF2-40B4-BE49-F238E27FC236}">
                <a16:creationId xmlns:a16="http://schemas.microsoft.com/office/drawing/2014/main" id="{0EEE181F-83DE-44F0-A811-5BD6EA5A0AE1}"/>
              </a:ext>
            </a:extLst>
          </p:cNvPr>
          <p:cNvSpPr>
            <a:spLocks/>
          </p:cNvSpPr>
          <p:nvPr/>
        </p:nvSpPr>
        <p:spPr bwMode="auto">
          <a:xfrm>
            <a:off x="5713413" y="4175125"/>
            <a:ext cx="166687" cy="344488"/>
          </a:xfrm>
          <a:custGeom>
            <a:avLst/>
            <a:gdLst>
              <a:gd name="T0" fmla="*/ 0 w 263"/>
              <a:gd name="T1" fmla="*/ 2147483647 h 542"/>
              <a:gd name="T2" fmla="*/ 2147483647 w 263"/>
              <a:gd name="T3" fmla="*/ 2147483647 h 542"/>
              <a:gd name="T4" fmla="*/ 2147483647 w 263"/>
              <a:gd name="T5" fmla="*/ 2147483647 h 542"/>
              <a:gd name="T6" fmla="*/ 2147483647 w 263"/>
              <a:gd name="T7" fmla="*/ 2147483647 h 542"/>
              <a:gd name="T8" fmla="*/ 2147483647 w 263"/>
              <a:gd name="T9" fmla="*/ 2147483647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3"/>
              <a:gd name="T16" fmla="*/ 0 h 542"/>
              <a:gd name="T17" fmla="*/ 263 w 263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3" h="542">
                <a:moveTo>
                  <a:pt x="0" y="2"/>
                </a:moveTo>
                <a:cubicBezTo>
                  <a:pt x="30" y="9"/>
                  <a:pt x="138" y="0"/>
                  <a:pt x="180" y="47"/>
                </a:cubicBezTo>
                <a:cubicBezTo>
                  <a:pt x="222" y="94"/>
                  <a:pt x="247" y="217"/>
                  <a:pt x="255" y="287"/>
                </a:cubicBezTo>
                <a:cubicBezTo>
                  <a:pt x="263" y="357"/>
                  <a:pt x="242" y="425"/>
                  <a:pt x="225" y="467"/>
                </a:cubicBezTo>
                <a:cubicBezTo>
                  <a:pt x="208" y="509"/>
                  <a:pt x="166" y="527"/>
                  <a:pt x="150" y="542"/>
                </a:cubicBezTo>
              </a:path>
            </a:pathLst>
          </a:custGeom>
          <a:solidFill>
            <a:srgbClr val="0000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10" name="Freeform 28">
            <a:extLst>
              <a:ext uri="{FF2B5EF4-FFF2-40B4-BE49-F238E27FC236}">
                <a16:creationId xmlns:a16="http://schemas.microsoft.com/office/drawing/2014/main" id="{F1F192EE-2C6D-4FF9-8220-FC8F836B81BB}"/>
              </a:ext>
            </a:extLst>
          </p:cNvPr>
          <p:cNvSpPr>
            <a:spLocks/>
          </p:cNvSpPr>
          <p:nvPr/>
        </p:nvSpPr>
        <p:spPr bwMode="auto">
          <a:xfrm>
            <a:off x="2301875" y="5362575"/>
            <a:ext cx="1071563" cy="547688"/>
          </a:xfrm>
          <a:custGeom>
            <a:avLst/>
            <a:gdLst>
              <a:gd name="T0" fmla="*/ 2147483647 w 9306"/>
              <a:gd name="T1" fmla="*/ 2147483647 h 9259"/>
              <a:gd name="T2" fmla="*/ 2147483647 w 9306"/>
              <a:gd name="T3" fmla="*/ 2147483647 h 9259"/>
              <a:gd name="T4" fmla="*/ 2147483647 w 9306"/>
              <a:gd name="T5" fmla="*/ 2147483647 h 9259"/>
              <a:gd name="T6" fmla="*/ 2147483647 w 9306"/>
              <a:gd name="T7" fmla="*/ 2147483647 h 9259"/>
              <a:gd name="T8" fmla="*/ 2147483647 w 9306"/>
              <a:gd name="T9" fmla="*/ 2147483647 h 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06" h="9259">
                <a:moveTo>
                  <a:pt x="9306" y="2014"/>
                </a:moveTo>
                <a:cubicBezTo>
                  <a:pt x="8412" y="1649"/>
                  <a:pt x="5987" y="-607"/>
                  <a:pt x="4436" y="158"/>
                </a:cubicBezTo>
                <a:cubicBezTo>
                  <a:pt x="2885" y="923"/>
                  <a:pt x="34" y="5094"/>
                  <a:pt x="1" y="6607"/>
                </a:cubicBezTo>
                <a:cubicBezTo>
                  <a:pt x="-32" y="8120"/>
                  <a:pt x="2825" y="9021"/>
                  <a:pt x="4226" y="9235"/>
                </a:cubicBezTo>
                <a:cubicBezTo>
                  <a:pt x="5627" y="9450"/>
                  <a:pt x="7536" y="8162"/>
                  <a:pt x="8407" y="7883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11" name="Freeform 29">
            <a:extLst>
              <a:ext uri="{FF2B5EF4-FFF2-40B4-BE49-F238E27FC236}">
                <a16:creationId xmlns:a16="http://schemas.microsoft.com/office/drawing/2014/main" id="{8422F30D-473A-4939-B640-7DA99F209615}"/>
              </a:ext>
            </a:extLst>
          </p:cNvPr>
          <p:cNvSpPr>
            <a:spLocks/>
          </p:cNvSpPr>
          <p:nvPr/>
        </p:nvSpPr>
        <p:spPr bwMode="auto">
          <a:xfrm>
            <a:off x="6013450" y="5359400"/>
            <a:ext cx="977900" cy="519113"/>
          </a:xfrm>
          <a:custGeom>
            <a:avLst/>
            <a:gdLst>
              <a:gd name="T0" fmla="*/ 0 w 8854"/>
              <a:gd name="T1" fmla="*/ 2147483647 h 9190"/>
              <a:gd name="T2" fmla="*/ 2147483647 w 8854"/>
              <a:gd name="T3" fmla="*/ 2147483647 h 9190"/>
              <a:gd name="T4" fmla="*/ 2147483647 w 8854"/>
              <a:gd name="T5" fmla="*/ 2147483647 h 9190"/>
              <a:gd name="T6" fmla="*/ 2147483647 w 8854"/>
              <a:gd name="T7" fmla="*/ 2147483647 h 9190"/>
              <a:gd name="T8" fmla="*/ 0 w 8854"/>
              <a:gd name="T9" fmla="*/ 2147483647 h 9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54" h="9190">
                <a:moveTo>
                  <a:pt x="0" y="2228"/>
                </a:moveTo>
                <a:cubicBezTo>
                  <a:pt x="822" y="1866"/>
                  <a:pt x="2445" y="-432"/>
                  <a:pt x="3920" y="72"/>
                </a:cubicBezTo>
                <a:cubicBezTo>
                  <a:pt x="5395" y="576"/>
                  <a:pt x="8736" y="3751"/>
                  <a:pt x="8851" y="5252"/>
                </a:cubicBezTo>
                <a:cubicBezTo>
                  <a:pt x="8966" y="6754"/>
                  <a:pt x="6098" y="8548"/>
                  <a:pt x="4621" y="9056"/>
                </a:cubicBezTo>
                <a:cubicBezTo>
                  <a:pt x="3144" y="9564"/>
                  <a:pt x="960" y="8480"/>
                  <a:pt x="0" y="8322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12" name="Freeform 30">
            <a:extLst>
              <a:ext uri="{FF2B5EF4-FFF2-40B4-BE49-F238E27FC236}">
                <a16:creationId xmlns:a16="http://schemas.microsoft.com/office/drawing/2014/main" id="{A5413C1B-62E7-4E2B-965D-837464B1F61A}"/>
              </a:ext>
            </a:extLst>
          </p:cNvPr>
          <p:cNvSpPr>
            <a:spLocks/>
          </p:cNvSpPr>
          <p:nvPr/>
        </p:nvSpPr>
        <p:spPr bwMode="auto">
          <a:xfrm>
            <a:off x="4605338" y="-57150"/>
            <a:ext cx="296862" cy="1063625"/>
          </a:xfrm>
          <a:custGeom>
            <a:avLst/>
            <a:gdLst>
              <a:gd name="T0" fmla="*/ 0 w 187"/>
              <a:gd name="T1" fmla="*/ 2147483647 h 670"/>
              <a:gd name="T2" fmla="*/ 2147483647 w 187"/>
              <a:gd name="T3" fmla="*/ 0 h 670"/>
              <a:gd name="T4" fmla="*/ 0 60000 65536"/>
              <a:gd name="T5" fmla="*/ 0 60000 65536"/>
              <a:gd name="T6" fmla="*/ 0 w 187"/>
              <a:gd name="T7" fmla="*/ 0 h 670"/>
              <a:gd name="T8" fmla="*/ 187 w 187"/>
              <a:gd name="T9" fmla="*/ 670 h 6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7" h="670">
                <a:moveTo>
                  <a:pt x="0" y="670"/>
                </a:moveTo>
                <a:lnTo>
                  <a:pt x="187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113" name="Rectangle 2">
            <a:extLst>
              <a:ext uri="{FF2B5EF4-FFF2-40B4-BE49-F238E27FC236}">
                <a16:creationId xmlns:a16="http://schemas.microsoft.com/office/drawing/2014/main" id="{960E69E2-3DB8-493C-8DB5-09CC820A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255588"/>
            <a:ext cx="882491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/>
              <a:t>Zicht </a:t>
            </a:r>
            <a:br>
              <a:rPr lang="en-US" altLang="nl-NL" sz="4400"/>
            </a:br>
            <a:r>
              <a:rPr lang="en-US" altLang="nl-NL" sz="4400"/>
              <a:t>van karper</a:t>
            </a:r>
          </a:p>
        </p:txBody>
      </p:sp>
      <p:sp>
        <p:nvSpPr>
          <p:cNvPr id="47114" name="Freeform 31">
            <a:extLst>
              <a:ext uri="{FF2B5EF4-FFF2-40B4-BE49-F238E27FC236}">
                <a16:creationId xmlns:a16="http://schemas.microsoft.com/office/drawing/2014/main" id="{49ED91C9-BF63-4FB7-8A25-849A32205C9D}"/>
              </a:ext>
            </a:extLst>
          </p:cNvPr>
          <p:cNvSpPr>
            <a:spLocks/>
          </p:cNvSpPr>
          <p:nvPr/>
        </p:nvSpPr>
        <p:spPr bwMode="auto">
          <a:xfrm>
            <a:off x="3797300" y="996950"/>
            <a:ext cx="1676400" cy="2616200"/>
          </a:xfrm>
          <a:custGeom>
            <a:avLst/>
            <a:gdLst>
              <a:gd name="T0" fmla="*/ 2147483647 w 1056"/>
              <a:gd name="T1" fmla="*/ 2147483647 h 1648"/>
              <a:gd name="T2" fmla="*/ 2147483647 w 1056"/>
              <a:gd name="T3" fmla="*/ 0 h 1648"/>
              <a:gd name="T4" fmla="*/ 2147483647 w 1056"/>
              <a:gd name="T5" fmla="*/ 2147483647 h 1648"/>
              <a:gd name="T6" fmla="*/ 2147483647 w 1056"/>
              <a:gd name="T7" fmla="*/ 2147483647 h 1648"/>
              <a:gd name="T8" fmla="*/ 2147483647 w 1056"/>
              <a:gd name="T9" fmla="*/ 2147483647 h 1648"/>
              <a:gd name="T10" fmla="*/ 2147483647 w 1056"/>
              <a:gd name="T11" fmla="*/ 2147483647 h 1648"/>
              <a:gd name="T12" fmla="*/ 2147483647 w 1056"/>
              <a:gd name="T13" fmla="*/ 2147483647 h 1648"/>
              <a:gd name="T14" fmla="*/ 2147483647 w 1056"/>
              <a:gd name="T15" fmla="*/ 2147483647 h 1648"/>
              <a:gd name="T16" fmla="*/ 2147483647 w 1056"/>
              <a:gd name="T17" fmla="*/ 2147483647 h 1648"/>
              <a:gd name="T18" fmla="*/ 0 w 1056"/>
              <a:gd name="T19" fmla="*/ 2147483647 h 16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56"/>
              <a:gd name="T31" fmla="*/ 0 h 1648"/>
              <a:gd name="T32" fmla="*/ 1056 w 1056"/>
              <a:gd name="T33" fmla="*/ 1648 h 16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56" h="1648">
                <a:moveTo>
                  <a:pt x="100" y="1332"/>
                </a:moveTo>
                <a:lnTo>
                  <a:pt x="508" y="0"/>
                </a:lnTo>
                <a:lnTo>
                  <a:pt x="1056" y="1572"/>
                </a:lnTo>
                <a:lnTo>
                  <a:pt x="944" y="1316"/>
                </a:lnTo>
                <a:lnTo>
                  <a:pt x="844" y="1188"/>
                </a:lnTo>
                <a:lnTo>
                  <a:pt x="652" y="1096"/>
                </a:lnTo>
                <a:lnTo>
                  <a:pt x="444" y="1092"/>
                </a:lnTo>
                <a:lnTo>
                  <a:pt x="252" y="1164"/>
                </a:lnTo>
                <a:lnTo>
                  <a:pt x="156" y="1272"/>
                </a:lnTo>
                <a:lnTo>
                  <a:pt x="0" y="1648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47115" name="Text Box 33">
            <a:extLst>
              <a:ext uri="{FF2B5EF4-FFF2-40B4-BE49-F238E27FC236}">
                <a16:creationId xmlns:a16="http://schemas.microsoft.com/office/drawing/2014/main" id="{F38C867D-F80C-4DB8-8569-B0EDB109D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885950"/>
            <a:ext cx="2990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3600" u="sng"/>
              <a:t>Geen zicht</a:t>
            </a:r>
            <a:r>
              <a:rPr lang="nl-NL" altLang="nl-NL" sz="3600"/>
              <a:t>!</a:t>
            </a:r>
          </a:p>
        </p:txBody>
      </p:sp>
      <p:sp>
        <p:nvSpPr>
          <p:cNvPr id="47116" name="AutoShape 36">
            <a:extLst>
              <a:ext uri="{FF2B5EF4-FFF2-40B4-BE49-F238E27FC236}">
                <a16:creationId xmlns:a16="http://schemas.microsoft.com/office/drawing/2014/main" id="{259EE826-30B4-4DD7-AABD-D5D37DCD0395}"/>
              </a:ext>
            </a:extLst>
          </p:cNvPr>
          <p:cNvSpPr>
            <a:spLocks/>
          </p:cNvSpPr>
          <p:nvPr/>
        </p:nvSpPr>
        <p:spPr bwMode="auto">
          <a:xfrm>
            <a:off x="5638800" y="1006475"/>
            <a:ext cx="342900" cy="2438400"/>
          </a:xfrm>
          <a:prstGeom prst="rightBrace">
            <a:avLst>
              <a:gd name="adj1" fmla="val 5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7117" name="Freeform 23">
            <a:extLst>
              <a:ext uri="{FF2B5EF4-FFF2-40B4-BE49-F238E27FC236}">
                <a16:creationId xmlns:a16="http://schemas.microsoft.com/office/drawing/2014/main" id="{57D7C004-3E5D-4E7D-A130-EA51951DFD2C}"/>
              </a:ext>
            </a:extLst>
          </p:cNvPr>
          <p:cNvSpPr>
            <a:spLocks/>
          </p:cNvSpPr>
          <p:nvPr/>
        </p:nvSpPr>
        <p:spPr bwMode="auto">
          <a:xfrm>
            <a:off x="2917825" y="2709863"/>
            <a:ext cx="3389313" cy="4314825"/>
          </a:xfrm>
          <a:custGeom>
            <a:avLst/>
            <a:gdLst>
              <a:gd name="T0" fmla="*/ 2147483647 w 10644"/>
              <a:gd name="T1" fmla="*/ 2147483647 h 10431"/>
              <a:gd name="T2" fmla="*/ 2147483647 w 10644"/>
              <a:gd name="T3" fmla="*/ 2147483647 h 10431"/>
              <a:gd name="T4" fmla="*/ 2147483647 w 10644"/>
              <a:gd name="T5" fmla="*/ 2147483647 h 10431"/>
              <a:gd name="T6" fmla="*/ 2147483647 w 10644"/>
              <a:gd name="T7" fmla="*/ 2147483647 h 10431"/>
              <a:gd name="T8" fmla="*/ 2147483647 w 10644"/>
              <a:gd name="T9" fmla="*/ 2147483647 h 10431"/>
              <a:gd name="T10" fmla="*/ 2147483647 w 10644"/>
              <a:gd name="T11" fmla="*/ 2147483647 h 10431"/>
              <a:gd name="T12" fmla="*/ 2147483647 w 10644"/>
              <a:gd name="T13" fmla="*/ 2147483647 h 10431"/>
              <a:gd name="T14" fmla="*/ 2147483647 w 10644"/>
              <a:gd name="T15" fmla="*/ 2147483647 h 10431"/>
              <a:gd name="T16" fmla="*/ 2147483647 w 10644"/>
              <a:gd name="T17" fmla="*/ 2147483647 h 10431"/>
              <a:gd name="T18" fmla="*/ 2147483647 w 10644"/>
              <a:gd name="T19" fmla="*/ 2147483647 h 10431"/>
              <a:gd name="T20" fmla="*/ 2147483647 w 10644"/>
              <a:gd name="T21" fmla="*/ 2147483647 h 10431"/>
              <a:gd name="T22" fmla="*/ 2147483647 w 10644"/>
              <a:gd name="T23" fmla="*/ 2147483647 h 10431"/>
              <a:gd name="T24" fmla="*/ 2147483647 w 10644"/>
              <a:gd name="T25" fmla="*/ 2147483647 h 10431"/>
              <a:gd name="T26" fmla="*/ 2147483647 w 10644"/>
              <a:gd name="T27" fmla="*/ 2147483647 h 10431"/>
              <a:gd name="T28" fmla="*/ 2147483647 w 10644"/>
              <a:gd name="T29" fmla="*/ 2147483647 h 10431"/>
              <a:gd name="T30" fmla="*/ 2147483647 w 10644"/>
              <a:gd name="T31" fmla="*/ 2147483647 h 10431"/>
              <a:gd name="T32" fmla="*/ 2147483647 w 10644"/>
              <a:gd name="T33" fmla="*/ 2147483647 h 10431"/>
              <a:gd name="T34" fmla="*/ 2147483647 w 10644"/>
              <a:gd name="T35" fmla="*/ 2147483647 h 10431"/>
              <a:gd name="T36" fmla="*/ 2147483647 w 10644"/>
              <a:gd name="T37" fmla="*/ 2147483647 h 104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644" h="10431">
                <a:moveTo>
                  <a:pt x="5248" y="12"/>
                </a:moveTo>
                <a:cubicBezTo>
                  <a:pt x="4696" y="73"/>
                  <a:pt x="4015" y="193"/>
                  <a:pt x="3530" y="715"/>
                </a:cubicBezTo>
                <a:cubicBezTo>
                  <a:pt x="3045" y="1237"/>
                  <a:pt x="2665" y="2377"/>
                  <a:pt x="2340" y="3145"/>
                </a:cubicBezTo>
                <a:cubicBezTo>
                  <a:pt x="2015" y="3913"/>
                  <a:pt x="1798" y="4680"/>
                  <a:pt x="1580" y="5326"/>
                </a:cubicBezTo>
                <a:cubicBezTo>
                  <a:pt x="1362" y="5972"/>
                  <a:pt x="1195" y="6499"/>
                  <a:pt x="1031" y="7022"/>
                </a:cubicBezTo>
                <a:cubicBezTo>
                  <a:pt x="867" y="7545"/>
                  <a:pt x="722" y="8099"/>
                  <a:pt x="598" y="8462"/>
                </a:cubicBezTo>
                <a:cubicBezTo>
                  <a:pt x="474" y="8825"/>
                  <a:pt x="155" y="9875"/>
                  <a:pt x="109" y="10118"/>
                </a:cubicBezTo>
                <a:cubicBezTo>
                  <a:pt x="63" y="10361"/>
                  <a:pt x="-264" y="10353"/>
                  <a:pt x="498" y="10398"/>
                </a:cubicBezTo>
                <a:cubicBezTo>
                  <a:pt x="1260" y="10443"/>
                  <a:pt x="3411" y="10391"/>
                  <a:pt x="4682" y="10391"/>
                </a:cubicBezTo>
                <a:lnTo>
                  <a:pt x="8127" y="10395"/>
                </a:lnTo>
                <a:lnTo>
                  <a:pt x="9482" y="10409"/>
                </a:lnTo>
                <a:cubicBezTo>
                  <a:pt x="9851" y="10408"/>
                  <a:pt x="10210" y="10462"/>
                  <a:pt x="10341" y="10386"/>
                </a:cubicBezTo>
                <a:cubicBezTo>
                  <a:pt x="10472" y="10310"/>
                  <a:pt x="10647" y="10607"/>
                  <a:pt x="10641" y="10257"/>
                </a:cubicBezTo>
                <a:cubicBezTo>
                  <a:pt x="10686" y="9908"/>
                  <a:pt x="10229" y="8770"/>
                  <a:pt x="10007" y="7927"/>
                </a:cubicBezTo>
                <a:cubicBezTo>
                  <a:pt x="9785" y="7084"/>
                  <a:pt x="9537" y="5998"/>
                  <a:pt x="9310" y="5197"/>
                </a:cubicBezTo>
                <a:cubicBezTo>
                  <a:pt x="9083" y="4396"/>
                  <a:pt x="8904" y="3848"/>
                  <a:pt x="8644" y="3123"/>
                </a:cubicBezTo>
                <a:cubicBezTo>
                  <a:pt x="8400" y="2427"/>
                  <a:pt x="7852" y="1473"/>
                  <a:pt x="7648" y="1178"/>
                </a:cubicBezTo>
                <a:cubicBezTo>
                  <a:pt x="7365" y="660"/>
                  <a:pt x="7241" y="540"/>
                  <a:pt x="6841" y="346"/>
                </a:cubicBezTo>
                <a:cubicBezTo>
                  <a:pt x="6441" y="152"/>
                  <a:pt x="5800" y="-49"/>
                  <a:pt x="5248" y="12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M:\bestanden\Communicatie en Educatie\Lezingen en Presentaties\Eenmalig\Presentaties Gerwin\Verenigingspresentaties\Karpervissen met hondenbrokken 28-06-2012 (38) (Medium).jpg">
            <a:extLst>
              <a:ext uri="{FF2B5EF4-FFF2-40B4-BE49-F238E27FC236}">
                <a16:creationId xmlns:a16="http://schemas.microsoft.com/office/drawing/2014/main" id="{951DBEF6-B059-484A-816F-C7C72FF8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"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>
            <a:extLst>
              <a:ext uri="{FF2B5EF4-FFF2-40B4-BE49-F238E27FC236}">
                <a16:creationId xmlns:a16="http://schemas.microsoft.com/office/drawing/2014/main" id="{88D2BD84-5139-4FA1-ADB0-9398D438D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0"/>
            <a:ext cx="9315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Mis!</a:t>
            </a: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1EBCA42-9D41-428D-A86B-E30176AAD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0"/>
            <a:ext cx="882491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Kan een karper kleuren zien?</a:t>
            </a:r>
          </a:p>
        </p:txBody>
      </p:sp>
      <p:sp>
        <p:nvSpPr>
          <p:cNvPr id="49155" name="Oval 3">
            <a:extLst>
              <a:ext uri="{FF2B5EF4-FFF2-40B4-BE49-F238E27FC236}">
                <a16:creationId xmlns:a16="http://schemas.microsoft.com/office/drawing/2014/main" id="{6386B48E-192A-4C14-8CBF-4D1A885D1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3295650"/>
            <a:ext cx="1409700" cy="13906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56" name="Oval 4">
            <a:extLst>
              <a:ext uri="{FF2B5EF4-FFF2-40B4-BE49-F238E27FC236}">
                <a16:creationId xmlns:a16="http://schemas.microsoft.com/office/drawing/2014/main" id="{AF33CE22-FED0-4E53-83C6-003A656F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450" y="3321050"/>
            <a:ext cx="1409700" cy="139065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57" name="Oval 5">
            <a:extLst>
              <a:ext uri="{FF2B5EF4-FFF2-40B4-BE49-F238E27FC236}">
                <a16:creationId xmlns:a16="http://schemas.microsoft.com/office/drawing/2014/main" id="{2C333EC0-5FC8-409E-8849-E622875F1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2184400"/>
            <a:ext cx="1409700" cy="139065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9A3D69F3-5E77-4B6A-B89D-BE71EE7E6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71850"/>
            <a:ext cx="1409700" cy="1390650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59" name="Oval 7">
            <a:extLst>
              <a:ext uri="{FF2B5EF4-FFF2-40B4-BE49-F238E27FC236}">
                <a16:creationId xmlns:a16="http://schemas.microsoft.com/office/drawing/2014/main" id="{B8C9F9D9-D33B-4F63-B014-7B9E33A4E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3282950"/>
            <a:ext cx="1409700" cy="1390650"/>
          </a:xfrm>
          <a:prstGeom prst="ellipse">
            <a:avLst/>
          </a:prstGeom>
          <a:solidFill>
            <a:srgbClr val="993300"/>
          </a:solidFill>
          <a:ln w="952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60" name="Oval 8">
            <a:extLst>
              <a:ext uri="{FF2B5EF4-FFF2-40B4-BE49-F238E27FC236}">
                <a16:creationId xmlns:a16="http://schemas.microsoft.com/office/drawing/2014/main" id="{8A962C45-216A-4AAE-A79A-B1398A41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600" y="3289300"/>
            <a:ext cx="1409700" cy="1390650"/>
          </a:xfrm>
          <a:prstGeom prst="ellipse">
            <a:avLst/>
          </a:prstGeom>
          <a:solidFill>
            <a:srgbClr val="660066"/>
          </a:solidFill>
          <a:ln w="9525" algn="ctr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61" name="Oval 9">
            <a:extLst>
              <a:ext uri="{FF2B5EF4-FFF2-40B4-BE49-F238E27FC236}">
                <a16:creationId xmlns:a16="http://schemas.microsoft.com/office/drawing/2014/main" id="{BCC35662-49FB-4E08-8EC8-218342C57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152650"/>
            <a:ext cx="1409700" cy="1390650"/>
          </a:xfrm>
          <a:prstGeom prst="ellipse">
            <a:avLst/>
          </a:prstGeom>
          <a:solidFill>
            <a:srgbClr val="FF99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62" name="Oval 11">
            <a:extLst>
              <a:ext uri="{FF2B5EF4-FFF2-40B4-BE49-F238E27FC236}">
                <a16:creationId xmlns:a16="http://schemas.microsoft.com/office/drawing/2014/main" id="{CBAF16E2-24DC-4AD2-AC00-445A6DC28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089150"/>
            <a:ext cx="1409700" cy="1390650"/>
          </a:xfrm>
          <a:prstGeom prst="ellipse">
            <a:avLst/>
          </a:prstGeom>
          <a:solidFill>
            <a:srgbClr val="CC99FF"/>
          </a:solidFill>
          <a:ln w="9525" algn="ctr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49163" name="Oval 12">
            <a:extLst>
              <a:ext uri="{FF2B5EF4-FFF2-40B4-BE49-F238E27FC236}">
                <a16:creationId xmlns:a16="http://schemas.microsoft.com/office/drawing/2014/main" id="{2F56214F-5A69-43B3-A2A2-2789CAF5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2076450"/>
            <a:ext cx="1409700" cy="13906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CCA0D50-9864-478B-8BD7-6D3AD20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0"/>
            <a:ext cx="882491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Kan een karper kleuren zien?</a:t>
            </a:r>
          </a:p>
        </p:txBody>
      </p:sp>
      <p:sp>
        <p:nvSpPr>
          <p:cNvPr id="50179" name="Oval 3">
            <a:extLst>
              <a:ext uri="{FF2B5EF4-FFF2-40B4-BE49-F238E27FC236}">
                <a16:creationId xmlns:a16="http://schemas.microsoft.com/office/drawing/2014/main" id="{9D04C145-9A02-45E5-AFD7-A51C1EA26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3295650"/>
            <a:ext cx="1409700" cy="13906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0" name="Oval 4">
            <a:extLst>
              <a:ext uri="{FF2B5EF4-FFF2-40B4-BE49-F238E27FC236}">
                <a16:creationId xmlns:a16="http://schemas.microsoft.com/office/drawing/2014/main" id="{48B1C2AE-F0A2-4D5B-A024-ABF56E21E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450" y="3321050"/>
            <a:ext cx="1409700" cy="139065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1" name="Oval 5">
            <a:extLst>
              <a:ext uri="{FF2B5EF4-FFF2-40B4-BE49-F238E27FC236}">
                <a16:creationId xmlns:a16="http://schemas.microsoft.com/office/drawing/2014/main" id="{8ADAE3CE-C725-4F57-A260-9E2AE7984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2184400"/>
            <a:ext cx="1409700" cy="139065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2" name="Oval 6">
            <a:extLst>
              <a:ext uri="{FF2B5EF4-FFF2-40B4-BE49-F238E27FC236}">
                <a16:creationId xmlns:a16="http://schemas.microsoft.com/office/drawing/2014/main" id="{29D6A175-256D-4697-8E9E-F293CBF8E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71850"/>
            <a:ext cx="1409700" cy="1390650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3" name="Oval 7">
            <a:extLst>
              <a:ext uri="{FF2B5EF4-FFF2-40B4-BE49-F238E27FC236}">
                <a16:creationId xmlns:a16="http://schemas.microsoft.com/office/drawing/2014/main" id="{7632CF1D-F325-4D13-BBF0-5C98C66A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3282950"/>
            <a:ext cx="1409700" cy="1390650"/>
          </a:xfrm>
          <a:prstGeom prst="ellipse">
            <a:avLst/>
          </a:prstGeom>
          <a:solidFill>
            <a:srgbClr val="993300"/>
          </a:solidFill>
          <a:ln w="952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4" name="Oval 8">
            <a:extLst>
              <a:ext uri="{FF2B5EF4-FFF2-40B4-BE49-F238E27FC236}">
                <a16:creationId xmlns:a16="http://schemas.microsoft.com/office/drawing/2014/main" id="{1B494B5F-7064-4939-A8E8-DB543BCE2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600" y="3289300"/>
            <a:ext cx="1409700" cy="1390650"/>
          </a:xfrm>
          <a:prstGeom prst="ellipse">
            <a:avLst/>
          </a:prstGeom>
          <a:solidFill>
            <a:srgbClr val="660066"/>
          </a:solidFill>
          <a:ln w="9525" algn="ctr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5" name="Oval 9">
            <a:extLst>
              <a:ext uri="{FF2B5EF4-FFF2-40B4-BE49-F238E27FC236}">
                <a16:creationId xmlns:a16="http://schemas.microsoft.com/office/drawing/2014/main" id="{025BBF21-9339-4763-9DC9-23C969F2B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152650"/>
            <a:ext cx="1409700" cy="1390650"/>
          </a:xfrm>
          <a:prstGeom prst="ellipse">
            <a:avLst/>
          </a:prstGeom>
          <a:solidFill>
            <a:srgbClr val="FF99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673802" name="Rectangle 10">
            <a:extLst>
              <a:ext uri="{FF2B5EF4-FFF2-40B4-BE49-F238E27FC236}">
                <a16:creationId xmlns:a16="http://schemas.microsoft.com/office/drawing/2014/main" id="{69340C9B-30C8-45EB-A859-B27765413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5405438"/>
            <a:ext cx="882491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 u="sng"/>
              <a:t>Alle kleuren</a:t>
            </a:r>
            <a:r>
              <a:rPr lang="en-US" altLang="nl-NL" sz="4000"/>
              <a:t>, zelfs meer dan wij! </a:t>
            </a:r>
            <a:r>
              <a:rPr lang="en-US" altLang="nl-NL" sz="3600" i="1"/>
              <a:t>(UV</a:t>
            </a:r>
            <a:r>
              <a:rPr lang="nl-NL" altLang="nl-NL" sz="3600" i="1"/>
              <a:t>-</a:t>
            </a:r>
            <a:r>
              <a:rPr lang="en-US" altLang="nl-NL" sz="3600" i="1"/>
              <a:t>licht)</a:t>
            </a:r>
          </a:p>
        </p:txBody>
      </p:sp>
      <p:sp>
        <p:nvSpPr>
          <p:cNvPr id="50187" name="Oval 11">
            <a:extLst>
              <a:ext uri="{FF2B5EF4-FFF2-40B4-BE49-F238E27FC236}">
                <a16:creationId xmlns:a16="http://schemas.microsoft.com/office/drawing/2014/main" id="{11B98D45-2DAD-4EC5-A8E0-47B261478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089150"/>
            <a:ext cx="1409700" cy="1390650"/>
          </a:xfrm>
          <a:prstGeom prst="ellipse">
            <a:avLst/>
          </a:prstGeom>
          <a:solidFill>
            <a:srgbClr val="CC99FF"/>
          </a:solidFill>
          <a:ln w="9525" algn="ctr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  <p:sp>
        <p:nvSpPr>
          <p:cNvPr id="50188" name="Oval 12">
            <a:extLst>
              <a:ext uri="{FF2B5EF4-FFF2-40B4-BE49-F238E27FC236}">
                <a16:creationId xmlns:a16="http://schemas.microsoft.com/office/drawing/2014/main" id="{C7112825-7F86-4B89-AC87-4819F160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2076450"/>
            <a:ext cx="1409700" cy="13906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8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8" descr="M:\bestanden\Communicatie en Educatie\Lezingen en Presentaties\Eenmalig\Presentaties Gerwin\Verenigingspresentaties\Opnames VisTV 20-09-2012 (23) (Large) (2).jpg">
            <a:extLst>
              <a:ext uri="{FF2B5EF4-FFF2-40B4-BE49-F238E27FC236}">
                <a16:creationId xmlns:a16="http://schemas.microsoft.com/office/drawing/2014/main" id="{BDF907CC-5468-4D59-BE42-C5CA9E62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>
            <a:extLst>
              <a:ext uri="{FF2B5EF4-FFF2-40B4-BE49-F238E27FC236}">
                <a16:creationId xmlns:a16="http://schemas.microsoft.com/office/drawing/2014/main" id="{DC9ACD86-AB43-4E8F-B356-7AC274B72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C59AB430-5FDE-43BB-90C0-ED5E49E65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51205" name="Rectangle 2">
            <a:extLst>
              <a:ext uri="{FF2B5EF4-FFF2-40B4-BE49-F238E27FC236}">
                <a16:creationId xmlns:a16="http://schemas.microsoft.com/office/drawing/2014/main" id="{94E3290E-8872-4A24-9BAF-A4685F2A8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0"/>
            <a:ext cx="88249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Fluor boilies zien ze dus heel goed</a:t>
            </a: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H23-2 (70) karper kop vBeek">
            <a:extLst>
              <a:ext uri="{FF2B5EF4-FFF2-40B4-BE49-F238E27FC236}">
                <a16:creationId xmlns:a16="http://schemas.microsoft.com/office/drawing/2014/main" id="{277C6DAF-9B74-4C21-A746-E3152EDD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r="3963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>
            <a:extLst>
              <a:ext uri="{FF2B5EF4-FFF2-40B4-BE49-F238E27FC236}">
                <a16:creationId xmlns:a16="http://schemas.microsoft.com/office/drawing/2014/main" id="{0513AEC2-5DC5-4B51-A084-862252AB4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9525"/>
            <a:ext cx="88249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Bekdraden en lippen: zeer goed in waarnemen van smaak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DE59098-3E5C-4CF6-85CC-E3330DE83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427538"/>
            <a:ext cx="62722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3600"/>
              <a:t>Een karper heeft er véél meer: honderdduizenden! </a:t>
            </a: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5AB90A34-44D2-4AF0-A4F1-B611B7E34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1339850"/>
            <a:ext cx="62722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3600"/>
              <a:t>Een mens heeft 10.000 smaakknopjes in z’n mond.</a:t>
            </a:r>
          </a:p>
        </p:txBody>
      </p:sp>
      <p:pic>
        <p:nvPicPr>
          <p:cNvPr id="53252" name="Picture 6" descr="mond">
            <a:extLst>
              <a:ext uri="{FF2B5EF4-FFF2-40B4-BE49-F238E27FC236}">
                <a16:creationId xmlns:a16="http://schemas.microsoft.com/office/drawing/2014/main" id="{F5075EB5-EC35-46D0-88F1-8879529A1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28650"/>
            <a:ext cx="23971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M:\bestanden\Communicatie en Educatie\Lezingen en Presentaties\Eenmalig\Presentaties Gerwin\Verenigingspresentaties\carp 028 (Medium).jpg">
            <a:extLst>
              <a:ext uri="{FF2B5EF4-FFF2-40B4-BE49-F238E27FC236}">
                <a16:creationId xmlns:a16="http://schemas.microsoft.com/office/drawing/2014/main" id="{2670F2F9-87EF-46AE-BC5B-7FF0F623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5827"/>
          <a:stretch>
            <a:fillRect/>
          </a:stretch>
        </p:blipFill>
        <p:spPr bwMode="auto">
          <a:xfrm>
            <a:off x="309563" y="4195763"/>
            <a:ext cx="2347912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M:\bestanden\Communicatie en Educatie\Lezingen en Presentaties\Eenmalig\Presentaties Gerwin\Foto's voor CarpEvenTT presentatie\IMG_2113uitsnede (Custom).jpg">
            <a:extLst>
              <a:ext uri="{FF2B5EF4-FFF2-40B4-BE49-F238E27FC236}">
                <a16:creationId xmlns:a16="http://schemas.microsoft.com/office/drawing/2014/main" id="{58183795-830E-4448-AC6F-D5B9C42E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id="{5BDA465E-90E0-4405-8CA0-4D9E24377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0"/>
            <a:ext cx="8823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Keeltanden: kraken en malen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G_2013">
            <a:extLst>
              <a:ext uri="{FF2B5EF4-FFF2-40B4-BE49-F238E27FC236}">
                <a16:creationId xmlns:a16="http://schemas.microsoft.com/office/drawing/2014/main" id="{2E89E925-D41A-43D6-A62B-98744269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08F3E5D4-7332-4B46-BFE1-53AA1C47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0"/>
            <a:ext cx="88249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Mosseltjes geen bezwaar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_8573[1] (Custom)">
            <a:extLst>
              <a:ext uri="{FF2B5EF4-FFF2-40B4-BE49-F238E27FC236}">
                <a16:creationId xmlns:a16="http://schemas.microsoft.com/office/drawing/2014/main" id="{A19F85FE-E04A-4ED5-8A80-6FE10E79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>
            <a:extLst>
              <a:ext uri="{FF2B5EF4-FFF2-40B4-BE49-F238E27FC236}">
                <a16:creationId xmlns:a16="http://schemas.microsoft.com/office/drawing/2014/main" id="{30368E48-AAB9-497A-90FF-E33D14FF1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0"/>
            <a:ext cx="8743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Geen planten? Geen probleem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6C41937-2D35-4547-85C0-BF011C981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02D5D5F-26E6-44C3-BBAA-7C147F907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51CF3975-C596-4741-8A3A-63BED6DCA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8E39BD75-6F84-4671-9222-922BDD776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4119563"/>
            <a:ext cx="7239000" cy="237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36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48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000" b="1"/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</p:txBody>
      </p:sp>
      <p:pic>
        <p:nvPicPr>
          <p:cNvPr id="56326" name="Picture 6" descr="Schubben closeup licht">
            <a:extLst>
              <a:ext uri="{FF2B5EF4-FFF2-40B4-BE49-F238E27FC236}">
                <a16:creationId xmlns:a16="http://schemas.microsoft.com/office/drawing/2014/main" id="{6976D081-D5C8-473B-BFCB-2865802A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7">
            <a:extLst>
              <a:ext uri="{FF2B5EF4-FFF2-40B4-BE49-F238E27FC236}">
                <a16:creationId xmlns:a16="http://schemas.microsoft.com/office/drawing/2014/main" id="{9CD43A37-23BB-41D7-857A-177FFFBB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79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VISBezetting en groei</a:t>
            </a: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B7DB9E0B-71A3-4691-BB97-E21DF257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3816350"/>
            <a:ext cx="781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4000" i="1"/>
              <a:t>Veel vis = minder eten</a:t>
            </a: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M:\bestanden\Communicatie en Educatie\Lezingen en Presentaties\Eenmalig\Presentaties Gerwin\Verenigingspresentaties\P20111015_159106-Carp-800[1].png">
            <a:extLst>
              <a:ext uri="{FF2B5EF4-FFF2-40B4-BE49-F238E27FC236}">
                <a16:creationId xmlns:a16="http://schemas.microsoft.com/office/drawing/2014/main" id="{8840FAD9-7721-456C-A90E-9F06A950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>
            <a:extLst>
              <a:ext uri="{FF2B5EF4-FFF2-40B4-BE49-F238E27FC236}">
                <a16:creationId xmlns:a16="http://schemas.microsoft.com/office/drawing/2014/main" id="{2C911242-F764-4A01-9ED9-3FB039360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8" y="228600"/>
            <a:ext cx="8915400" cy="1057275"/>
          </a:xfrm>
          <a:noFill/>
        </p:spPr>
        <p:txBody>
          <a:bodyPr/>
          <a:lstStyle/>
          <a:p>
            <a:pPr algn="l" eaLnBrk="1" hangingPunct="1"/>
            <a:r>
              <a:rPr lang="en-US" altLang="nl-NL" sz="4000" b="1">
                <a:solidFill>
                  <a:schemeClr val="bg1"/>
                </a:solidFill>
              </a:rPr>
              <a:t>Hoge bezetting: weinig voedsel </a:t>
            </a:r>
            <a:br>
              <a:rPr lang="en-US" altLang="nl-NL" sz="4000" b="1">
                <a:solidFill>
                  <a:schemeClr val="bg1"/>
                </a:solidFill>
              </a:rPr>
            </a:br>
            <a:r>
              <a:rPr lang="en-US" altLang="nl-NL" sz="4000" b="1">
                <a:solidFill>
                  <a:schemeClr val="bg1"/>
                </a:solidFill>
              </a:rPr>
              <a:t>per vis</a:t>
            </a:r>
            <a:endParaRPr lang="en-US" altLang="nl-NL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gerlach\Pictures\6_2 (Medium).jpg">
            <a:extLst>
              <a:ext uri="{FF2B5EF4-FFF2-40B4-BE49-F238E27FC236}">
                <a16:creationId xmlns:a16="http://schemas.microsoft.com/office/drawing/2014/main" id="{7D175BB0-C2D3-4E4B-8405-135833F1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6">
            <a:extLst>
              <a:ext uri="{FF2B5EF4-FFF2-40B4-BE49-F238E27FC236}">
                <a16:creationId xmlns:a16="http://schemas.microsoft.com/office/drawing/2014/main" id="{DB35B54E-BA29-4326-9BAC-032EC600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0"/>
            <a:ext cx="7839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Maar wel: veel vangen!</a:t>
            </a: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:\bestanden\Communicatie en Educatie\Lezingen en Presentaties\Eenmalig\Presentaties Gerwin\Verenigingspresentaties\IMG_3093 (Medium).JPG">
            <a:extLst>
              <a:ext uri="{FF2B5EF4-FFF2-40B4-BE49-F238E27FC236}">
                <a16:creationId xmlns:a16="http://schemas.microsoft.com/office/drawing/2014/main" id="{78339FC1-3273-4D1E-B69E-469D0D2A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>
            <a:extLst>
              <a:ext uri="{FF2B5EF4-FFF2-40B4-BE49-F238E27FC236}">
                <a16:creationId xmlns:a16="http://schemas.microsoft.com/office/drawing/2014/main" id="{FDD95DC9-89A1-43D1-BEF9-BE1E9A93A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95250"/>
            <a:ext cx="5797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Speciale karpervijvers</a:t>
            </a: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:\bestanden\Communicatie en Educatie\Lezingen en Presentaties\Eenmalig\Presentaties Gerwin\Verenigingspresentaties\IMG_3006 (Medium).JPG">
            <a:extLst>
              <a:ext uri="{FF2B5EF4-FFF2-40B4-BE49-F238E27FC236}">
                <a16:creationId xmlns:a16="http://schemas.microsoft.com/office/drawing/2014/main" id="{BA137643-13AE-4931-8F7E-A31774A4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r="43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6">
            <a:extLst>
              <a:ext uri="{FF2B5EF4-FFF2-40B4-BE49-F238E27FC236}">
                <a16:creationId xmlns:a16="http://schemas.microsoft.com/office/drawing/2014/main" id="{6539D89B-D9EB-458D-B236-AEB4D385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95250"/>
            <a:ext cx="3352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Karpers 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kruiskarpers</a:t>
            </a: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Gerwin\Presentaties\Foto's presentatie zandwinplas\Gebruikt\DSC_1621a (Custom).jpg">
            <a:extLst>
              <a:ext uri="{FF2B5EF4-FFF2-40B4-BE49-F238E27FC236}">
                <a16:creationId xmlns:a16="http://schemas.microsoft.com/office/drawing/2014/main" id="{80BE28A9-AA73-47CE-B5ED-4D977E9B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A02C3620-C355-4F58-9CDE-F949409191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236663"/>
            <a:ext cx="8826500" cy="2924175"/>
          </a:xfrm>
        </p:spPr>
        <p:txBody>
          <a:bodyPr/>
          <a:lstStyle/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/>
            <a:endParaRPr lang="en-US" altLang="nl-NL" sz="2800"/>
          </a:p>
          <a:p>
            <a:pPr marL="381000" indent="-381000" defTabSz="762000" eaLnBrk="1" hangingPunct="1">
              <a:buFontTx/>
              <a:buNone/>
            </a:pPr>
            <a:r>
              <a:rPr lang="en-US" altLang="nl-NL" sz="2800"/>
              <a:t>    </a:t>
            </a:r>
          </a:p>
          <a:p>
            <a:pPr marL="381000" indent="-381000" defTabSz="762000" eaLnBrk="1" hangingPunct="1">
              <a:buFontTx/>
              <a:buNone/>
            </a:pPr>
            <a:endParaRPr lang="en-US" altLang="nl-NL" sz="2800"/>
          </a:p>
        </p:txBody>
      </p:sp>
      <p:sp>
        <p:nvSpPr>
          <p:cNvPr id="61444" name="Rectangle 11">
            <a:extLst>
              <a:ext uri="{FF2B5EF4-FFF2-40B4-BE49-F238E27FC236}">
                <a16:creationId xmlns:a16="http://schemas.microsoft.com/office/drawing/2014/main" id="{B73B821C-8719-4695-8D09-700B81853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"/>
            <a:ext cx="9144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3800"/>
              <a:t> In veel wateren een lage bezetting</a:t>
            </a: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Verlichte swinger">
            <a:extLst>
              <a:ext uri="{FF2B5EF4-FFF2-40B4-BE49-F238E27FC236}">
                <a16:creationId xmlns:a16="http://schemas.microsoft.com/office/drawing/2014/main" id="{08B437AB-B43A-4950-AB6B-7BA403B4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>
            <a:extLst>
              <a:ext uri="{FF2B5EF4-FFF2-40B4-BE49-F238E27FC236}">
                <a16:creationId xmlns:a16="http://schemas.microsoft.com/office/drawing/2014/main" id="{B36E4842-0EB5-41FA-8C31-B35A3890D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0"/>
            <a:ext cx="95265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Weinig aanbeten…</a:t>
            </a: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>
            <a:extLst>
              <a:ext uri="{FF2B5EF4-FFF2-40B4-BE49-F238E27FC236}">
                <a16:creationId xmlns:a16="http://schemas.microsoft.com/office/drawing/2014/main" id="{A7A9419C-BB21-470D-B326-5AE87EAA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285750"/>
            <a:ext cx="4973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4400">
                <a:solidFill>
                  <a:schemeClr val="bg1"/>
                </a:solidFill>
              </a:rPr>
              <a:t>Meer voedsel </a:t>
            </a:r>
            <a:br>
              <a:rPr lang="en-US" altLang="nl-NL" sz="4400">
                <a:solidFill>
                  <a:schemeClr val="bg1"/>
                </a:solidFill>
              </a:rPr>
            </a:br>
            <a:r>
              <a:rPr lang="en-US" altLang="nl-NL" sz="4400">
                <a:solidFill>
                  <a:schemeClr val="bg1"/>
                </a:solidFill>
              </a:rPr>
              <a:t>= grotere vis!</a:t>
            </a:r>
            <a:r>
              <a:rPr lang="en-US" altLang="nl-NL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491" name="Tijdelijke aanduiding voor inhoud 4">
            <a:extLst>
              <a:ext uri="{FF2B5EF4-FFF2-40B4-BE49-F238E27FC236}">
                <a16:creationId xmlns:a16="http://schemas.microsoft.com/office/drawing/2014/main" id="{7FC3E987-EE08-486C-B0E6-821A53DDB4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63492" name="Picture 5" descr="M:\bestanden\Communicatie en Educatie\Lezingen en Presentaties\Eenmalig\Presentaties Gerwin\Foto's voor CarpEvenTT presentatie\Record spiegel (Custom).jpg">
            <a:extLst>
              <a:ext uri="{FF2B5EF4-FFF2-40B4-BE49-F238E27FC236}">
                <a16:creationId xmlns:a16="http://schemas.microsoft.com/office/drawing/2014/main" id="{67F40DAB-C626-4992-8899-2C852034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" b="31100"/>
          <a:stretch>
            <a:fillRect/>
          </a:stretch>
        </p:blipFill>
        <p:spPr bwMode="auto">
          <a:xfrm>
            <a:off x="601663" y="0"/>
            <a:ext cx="7983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M:\bestanden\Communicatie en Educatie\Lezingen en Presentaties\Eenmalig\Presentaties Gerwin\Verenigingspresentaties\101lb%20carp[1].jpg">
            <a:extLst>
              <a:ext uri="{FF2B5EF4-FFF2-40B4-BE49-F238E27FC236}">
                <a16:creationId xmlns:a16="http://schemas.microsoft.com/office/drawing/2014/main" id="{E7EA4CA8-CABB-4734-B656-46EFDA2D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49238"/>
            <a:ext cx="8810625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9">
            <a:extLst>
              <a:ext uri="{FF2B5EF4-FFF2-40B4-BE49-F238E27FC236}">
                <a16:creationId xmlns:a16="http://schemas.microsoft.com/office/drawing/2014/main" id="{00D464B2-4DFB-4C65-BC96-F14B97F4F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28575"/>
            <a:ext cx="2209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46 kilo!</a:t>
            </a: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Users\gerlach\Pictures\Afbeelding2kopie.jpg">
            <a:extLst>
              <a:ext uri="{FF2B5EF4-FFF2-40B4-BE49-F238E27FC236}">
                <a16:creationId xmlns:a16="http://schemas.microsoft.com/office/drawing/2014/main" id="{79BB3B74-0A1E-4492-97DF-A8B314B5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762B7426-EAF5-4549-854D-1B1627651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9CC9071-A5FF-4839-A5D1-06517EBCB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65541" name="Rechthoek 5">
            <a:extLst>
              <a:ext uri="{FF2B5EF4-FFF2-40B4-BE49-F238E27FC236}">
                <a16:creationId xmlns:a16="http://schemas.microsoft.com/office/drawing/2014/main" id="{3B674BA3-B6FB-462E-9171-CF3E91AA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2781300"/>
            <a:ext cx="457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8800" b="0">
                <a:solidFill>
                  <a:schemeClr val="bg1"/>
                </a:solidFill>
                <a:latin typeface="Stencil" panose="040409050D0802020404" pitchFamily="82" charset="0"/>
              </a:rPr>
              <a:t>einde</a:t>
            </a:r>
            <a:endParaRPr lang="nl-NL" altLang="nl-NL" sz="8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:\bestanden\Communicatie en Educatie\Lezingen en Presentaties\Eenmalig\Presentaties Gerwin\Verenigingspresentaties\Moderlieschen_Eier[1] (Medium).jpg">
            <a:extLst>
              <a:ext uri="{FF2B5EF4-FFF2-40B4-BE49-F238E27FC236}">
                <a16:creationId xmlns:a16="http://schemas.microsoft.com/office/drawing/2014/main" id="{4DEA9143-D438-4070-96E9-E84F8D3E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>
            <a:extLst>
              <a:ext uri="{FF2B5EF4-FFF2-40B4-BE49-F238E27FC236}">
                <a16:creationId xmlns:a16="http://schemas.microsoft.com/office/drawing/2014/main" id="{2DA1914D-ACA0-4ABD-AD03-F1DB29B4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09550"/>
            <a:ext cx="7150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Kleverige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eieren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www.gofishing.co.uk/upload/28042/images/main.jpg">
            <a:extLst>
              <a:ext uri="{FF2B5EF4-FFF2-40B4-BE49-F238E27FC236}">
                <a16:creationId xmlns:a16="http://schemas.microsoft.com/office/drawing/2014/main" id="{235543C5-CA31-42E7-BF9A-840A69D9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>
            <a:extLst>
              <a:ext uri="{FF2B5EF4-FFF2-40B4-BE49-F238E27FC236}">
                <a16:creationId xmlns:a16="http://schemas.microsoft.com/office/drawing/2014/main" id="{63A26765-3608-4D4B-97BA-6B68D8215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7607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Twee weken oud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Zes weken oud (Custom)">
            <a:extLst>
              <a:ext uri="{FF2B5EF4-FFF2-40B4-BE49-F238E27FC236}">
                <a16:creationId xmlns:a16="http://schemas.microsoft.com/office/drawing/2014/main" id="{F9984DA8-2113-451C-902F-4A2CA2CF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7">
            <a:extLst>
              <a:ext uri="{FF2B5EF4-FFF2-40B4-BE49-F238E27FC236}">
                <a16:creationId xmlns:a16="http://schemas.microsoft.com/office/drawing/2014/main" id="{1CF9351A-4662-406B-A074-D2F11F6A9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760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Zeldzaam!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M:\bestanden\Communicatie en Educatie\Gedrukte Media\Stekkie magazine\Stekkie Magazine juli 2012\Vissen doe je zo\Niet gebruikt\4 (Medium).jpg">
            <a:extLst>
              <a:ext uri="{FF2B5EF4-FFF2-40B4-BE49-F238E27FC236}">
                <a16:creationId xmlns:a16="http://schemas.microsoft.com/office/drawing/2014/main" id="{5C73847D-B1B8-4B85-B257-45D0A0219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0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7">
            <a:extLst>
              <a:ext uri="{FF2B5EF4-FFF2-40B4-BE49-F238E27FC236}">
                <a16:creationId xmlns:a16="http://schemas.microsoft.com/office/drawing/2014/main" id="{2DA0A209-36F9-458F-BA67-5002A2ABE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7607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Toch vangen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we ze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09">
            <a:extLst>
              <a:ext uri="{FF2B5EF4-FFF2-40B4-BE49-F238E27FC236}">
                <a16:creationId xmlns:a16="http://schemas.microsoft.com/office/drawing/2014/main" id="{A9106962-6944-40EA-ACF1-6AB5C375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4352" r="3021" b="5116"/>
          <a:stretch>
            <a:fillRect/>
          </a:stretch>
        </p:blipFill>
        <p:spPr bwMode="auto">
          <a:xfrm>
            <a:off x="0" y="0"/>
            <a:ext cx="9420225" cy="714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">
            <a:extLst>
              <a:ext uri="{FF2B5EF4-FFF2-40B4-BE49-F238E27FC236}">
                <a16:creationId xmlns:a16="http://schemas.microsoft.com/office/drawing/2014/main" id="{3F33B099-BB97-4643-9772-81574108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3092450"/>
            <a:ext cx="80645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nl-NL" sz="6000" b="0">
                <a:solidFill>
                  <a:schemeClr val="bg1"/>
                </a:solidFill>
                <a:latin typeface="Stencil" panose="040409050D0802020404" pitchFamily="82" charset="0"/>
              </a:rPr>
              <a:t>De kweek van karper</a:t>
            </a:r>
            <a:endParaRPr lang="en-US" altLang="nl-NL" sz="6000" b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lgConfetti">
          <a:fgClr>
            <a:srgbClr val="000000"/>
          </a:fgClr>
          <a:bgClr>
            <a:srgbClr val="FFFFFF"/>
          </a:bgClr>
        </a:patt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lgConfetti">
          <a:fgClr>
            <a:srgbClr val="000000"/>
          </a:fgClr>
          <a:bgClr>
            <a:srgbClr val="FFFFFF"/>
          </a:bgClr>
        </a:patt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Pages>1</Pages>
  <Words>265</Words>
  <Application>Microsoft Office PowerPoint</Application>
  <PresentationFormat>Diavoorstelling (4:3)</PresentationFormat>
  <Paragraphs>95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4" baseType="lpstr">
      <vt:lpstr>Arial</vt:lpstr>
      <vt:lpstr>Stencil</vt:lpstr>
      <vt:lpstr>Verdana</vt:lpstr>
      <vt:lpstr>Tahoma</vt:lpstr>
      <vt:lpstr>Standaardontwerp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Hom en kuit mengen met een ganzen-veer</vt:lpstr>
      <vt:lpstr>PowerPoint-presentatie</vt:lpstr>
      <vt:lpstr>De vislarve wordt zichtbaar</vt:lpstr>
      <vt:lpstr>Het eerste voedsel: pekelkreeftjes</vt:lpstr>
      <vt:lpstr>Vanuit de aquaria naar de bekkens</vt:lpstr>
      <vt:lpstr>Al snel zie je het verschil  tussen schub en spiegel </vt:lpstr>
      <vt:lpstr>Uitzetten in vijvers</vt:lpstr>
      <vt:lpstr>Afvissen en overbrengen naar de vrachtwagen</vt:lpstr>
      <vt:lpstr> En nu groeien!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Hoge bezetting: weinig voedsel  per vis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OVB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Karperkweek en karperziektes</dc:title>
  <dc:creator>Gerlach</dc:creator>
  <cp:keywords>OVB-huisstijl</cp:keywords>
  <cp:lastModifiedBy>Gerwin Gerlach</cp:lastModifiedBy>
  <cp:revision>604</cp:revision>
  <cp:lastPrinted>2000-02-16T12:51:51Z</cp:lastPrinted>
  <dcterms:created xsi:type="dcterms:W3CDTF">1998-10-06T15:03:06Z</dcterms:created>
  <dcterms:modified xsi:type="dcterms:W3CDTF">2017-11-13T11:29:35Z</dcterms:modified>
</cp:coreProperties>
</file>